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Override PartName="/ppt/drawings/drawing1.xml" ContentType="application/vnd.openxmlformats-officedocument.drawingml.chartshapes+xml"/>
  <Override PartName="/ppt/drawings/drawing3.xml" ContentType="application/vnd.openxmlformats-officedocument.drawingml.chartshapes+xml"/>
  <Override PartName="/ppt/drawings/drawing2.xml" ContentType="application/vnd.openxmlformats-officedocument.drawingml.chartshapes+xml"/>
  <Override PartName="/ppt/presentation.xml" ContentType="application/vnd.openxmlformats-officedocument.presentationml.presentation.main+xml"/>
  <Override PartName="/ppt/slides/slide10.xml" ContentType="application/vnd.openxmlformats-officedocument.presentationml.slide+xml"/>
  <Override PartName="/ppt/slides/slide12.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1.xml" ContentType="application/vnd.openxmlformats-officedocument.presentationml.slide+xml"/>
  <Override PartName="/ppt/slides/slide13.xml" ContentType="application/vnd.openxmlformats-officedocument.presentationml.slide+xml"/>
  <Override PartName="/ppt/slides/slide15.xml" ContentType="application/vnd.openxmlformats-officedocument.presentationml.slide+xml"/>
  <Override PartName="/ppt/slides/slide1.xml" ContentType="application/vnd.openxmlformats-officedocument.presentationml.slide+xml"/>
  <Override PartName="/ppt/slides/slide22.xml" ContentType="application/vnd.openxmlformats-officedocument.presentationml.slide+xml"/>
  <Override PartName="/ppt/slides/slide21.xml" ContentType="application/vnd.openxmlformats-officedocument.presentationml.slide+xml"/>
  <Override PartName="/ppt/slides/slide14.xml" ContentType="application/vnd.openxmlformats-officedocument.presentationml.slide+xml"/>
  <Override PartName="/ppt/slides/slide20.xml" ContentType="application/vnd.openxmlformats-officedocument.presentationml.slide+xml"/>
  <Override PartName="/ppt/slides/slide18.xml" ContentType="application/vnd.openxmlformats-officedocument.presentationml.slide+xml"/>
  <Override PartName="/ppt/slides/slide17.xml" ContentType="application/vnd.openxmlformats-officedocument.presentationml.slide+xml"/>
  <Override PartName="/ppt/slides/slide16.xml" ContentType="application/vnd.openxmlformats-officedocument.presentationml.slide+xml"/>
  <Override PartName="/ppt/slides/slide19.xml" ContentType="application/vnd.openxmlformats-officedocument.presentationml.slide+xml"/>
  <Override PartName="/ppt/slideLayouts/slideLayout2.xml" ContentType="application/vnd.openxmlformats-officedocument.presentationml.slideLayout+xml"/>
  <Override PartName="/ppt/slideMasters/slideMaster1.xml" ContentType="application/vnd.openxmlformats-officedocument.presentationml.slideMaster+xml"/>
  <Override PartName="/ppt/slideLayouts/slideLayout3.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1.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10.xml" ContentType="application/vnd.openxmlformats-officedocument.presentationml.slideLayout+xml"/>
  <Override PartName="/ppt/slideLayouts/slideLayout7.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2.xml" ContentType="application/vnd.openxmlformats-officedocument.drawingml.chart+xml"/>
  <Override PartName="/ppt/charts/chart1.xml" ContentType="application/vnd.openxmlformats-officedocument.drawingml.chart+xml"/>
  <Override PartName="/ppt/charts/chart2.xml" ContentType="application/vnd.openxmlformats-officedocument.drawingml.chart+xml"/>
  <Override PartName="/ppt/charts/chart22.xml" ContentType="application/vnd.openxmlformats-officedocument.drawingml.chart+xml"/>
  <Override PartName="/ppt/charts/chart23.xml" ContentType="application/vnd.openxmlformats-officedocument.drawingml.chart+xml"/>
  <Override PartName="/ppt/charts/chart24.xml" ContentType="application/vnd.openxmlformats-officedocument.drawingml.chart+xml"/>
  <Override PartName="/ppt/charts/chart25.xml" ContentType="application/vnd.openxmlformats-officedocument.drawingml.chart+xml"/>
  <Override PartName="/ppt/charts/chart26.xml" ContentType="application/vnd.openxmlformats-officedocument.drawingml.chart+xml"/>
  <Override PartName="/ppt/charts/chart27.xml" ContentType="application/vnd.openxmlformats-officedocument.drawingml.chart+xml"/>
  <Override PartName="/ppt/charts/chart28.xml" ContentType="application/vnd.openxmlformats-officedocument.drawingml.chart+xml"/>
  <Override PartName="/ppt/charts/chart29.xml" ContentType="application/vnd.openxmlformats-officedocument.drawingml.chart+xml"/>
  <Override PartName="/ppt/charts/chart21.xml" ContentType="application/vnd.openxmlformats-officedocument.drawingml.chart+xml"/>
  <Override PartName="/ppt/charts/chart20.xml" ContentType="application/vnd.openxmlformats-officedocument.drawingml.chart+xml"/>
  <Override PartName="/ppt/charts/chart19.xml" ContentType="application/vnd.openxmlformats-officedocument.drawingml.chart+xml"/>
  <Override PartName="/ppt/charts/chart13.xml" ContentType="application/vnd.openxmlformats-officedocument.drawingml.chart+xml"/>
  <Override PartName="/ppt/charts/chart14.xml" ContentType="application/vnd.openxmlformats-officedocument.drawingml.chart+xml"/>
  <Override PartName="/ppt/theme/theme1.xml" ContentType="application/vnd.openxmlformats-officedocument.theme+xml"/>
  <Override PartName="/ppt/charts/chart15.xml" ContentType="application/vnd.openxmlformats-officedocument.drawingml.chart+xml"/>
  <Override PartName="/ppt/charts/chart16.xml" ContentType="application/vnd.openxmlformats-officedocument.drawingml.chart+xml"/>
  <Override PartName="/ppt/charts/chart17.xml" ContentType="application/vnd.openxmlformats-officedocument.drawingml.chart+xml"/>
  <Override PartName="/ppt/charts/chart18.xml" ContentType="application/vnd.openxmlformats-officedocument.drawingml.chart+xml"/>
  <Override PartName="/ppt/charts/chart3.xml" ContentType="application/vnd.openxmlformats-officedocument.drawingml.chart+xml"/>
  <Override PartName="/ppt/charts/chart9.xml" ContentType="application/vnd.openxmlformats-officedocument.drawingml.chart+xml"/>
  <Override PartName="/ppt/charts/chart8.xml" ContentType="application/vnd.openxmlformats-officedocument.drawingml.chart+xml"/>
  <Override PartName="/ppt/charts/chart7.xml" ContentType="application/vnd.openxmlformats-officedocument.drawingml.chart+xml"/>
  <Override PartName="/ppt/charts/chart6.xml" ContentType="application/vnd.openxmlformats-officedocument.drawingml.chart+xml"/>
  <Override PartName="/ppt/charts/chart5.xml" ContentType="application/vnd.openxmlformats-officedocument.drawingml.chart+xml"/>
  <Override PartName="/ppt/charts/chart4.xml" ContentType="application/vnd.openxmlformats-officedocument.drawingml.chart+xml"/>
  <Override PartName="/ppt/theme/themeOverride1.xml" ContentType="application/vnd.openxmlformats-officedocument.themeOverride+xml"/>
  <Override PartName="/ppt/charts/chart10.xml" ContentType="application/vnd.openxmlformats-officedocument.drawingml.chart+xml"/>
  <Override PartName="/ppt/notesMasters/notesMaster1.xml" ContentType="application/vnd.openxmlformats-officedocument.presentationml.notesMaster+xml"/>
  <Override PartName="/ppt/charts/chart11.xml" ContentType="application/vnd.openxmlformats-officedocument.drawingml.chart+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4"/>
  </p:notesMasterIdLst>
  <p:sldIdLst>
    <p:sldId id="256" r:id="rId2"/>
    <p:sldId id="292" r:id="rId3"/>
    <p:sldId id="270" r:id="rId4"/>
    <p:sldId id="299" r:id="rId5"/>
    <p:sldId id="306" r:id="rId6"/>
    <p:sldId id="307" r:id="rId7"/>
    <p:sldId id="310" r:id="rId8"/>
    <p:sldId id="309" r:id="rId9"/>
    <p:sldId id="298" r:id="rId10"/>
    <p:sldId id="321" r:id="rId11"/>
    <p:sldId id="312" r:id="rId12"/>
    <p:sldId id="313" r:id="rId13"/>
    <p:sldId id="314" r:id="rId14"/>
    <p:sldId id="315" r:id="rId15"/>
    <p:sldId id="316" r:id="rId16"/>
    <p:sldId id="317" r:id="rId17"/>
    <p:sldId id="318" r:id="rId18"/>
    <p:sldId id="319" r:id="rId19"/>
    <p:sldId id="320" r:id="rId20"/>
    <p:sldId id="323" r:id="rId21"/>
    <p:sldId id="324" r:id="rId22"/>
    <p:sldId id="265"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6" autoAdjust="0"/>
    <p:restoredTop sz="94662" autoAdjust="0"/>
  </p:normalViewPr>
  <p:slideViewPr>
    <p:cSldViewPr>
      <p:cViewPr varScale="1">
        <p:scale>
          <a:sx n="78" d="100"/>
          <a:sy n="78" d="100"/>
        </p:scale>
        <p:origin x="1092"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ustomXml" Target="../customXml/item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ustomXml" Target="../customXml/item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 Id="rId30" Type="http://schemas.openxmlformats.org/officeDocument/2006/relationships/customXml" Target="../customXml/item2.xml"/></Relationships>
</file>

<file path=ppt/charts/_rels/chart1.xml.rels><?xml version="1.0" encoding="UTF-8" standalone="yes"?>
<Relationships xmlns="http://schemas.openxmlformats.org/package/2006/relationships"><Relationship Id="rId1" Type="http://schemas.openxmlformats.org/officeDocument/2006/relationships/oleObject" Target="file:///C:\Users\city\Downloads\Envent%20%20(Responses)%20(1).xlsx" TargetMode="External"/></Relationships>
</file>

<file path=ppt/charts/_rels/chart10.xml.rels><?xml version="1.0" encoding="UTF-8" standalone="yes"?>
<Relationships xmlns="http://schemas.openxmlformats.org/package/2006/relationships"><Relationship Id="rId2" Type="http://schemas.openxmlformats.org/officeDocument/2006/relationships/oleObject" Target="../embeddings/oleObject4.bin"/><Relationship Id="rId1" Type="http://schemas.openxmlformats.org/officeDocument/2006/relationships/themeOverride" Target="../theme/themeOverride1.xml"/></Relationships>
</file>

<file path=ppt/charts/_rels/chart1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embeddings/oleObject5.bin"/></Relationships>
</file>

<file path=ppt/charts/_rels/chart12.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oleObject" Target="../embeddings/oleObject6.bin"/></Relationships>
</file>

<file path=ppt/charts/_rels/chart13.xml.rels><?xml version="1.0" encoding="UTF-8" standalone="yes"?>
<Relationships xmlns="http://schemas.openxmlformats.org/package/2006/relationships"><Relationship Id="rId1" Type="http://schemas.openxmlformats.org/officeDocument/2006/relationships/oleObject" Target="file:///C:\Users\city\Downloads\Envent%20%20(Responses)%20(1).xlsx" TargetMode="External"/></Relationships>
</file>

<file path=ppt/charts/_rels/chart14.xml.rels><?xml version="1.0" encoding="UTF-8" standalone="yes"?>
<Relationships xmlns="http://schemas.openxmlformats.org/package/2006/relationships"><Relationship Id="rId2" Type="http://schemas.openxmlformats.org/officeDocument/2006/relationships/chartUserShapes" Target="../drawings/drawing3.xml"/><Relationship Id="rId1" Type="http://schemas.openxmlformats.org/officeDocument/2006/relationships/oleObject" Target="file:///C:\Users\city\Downloads\Envent%20%20(Responses)%20(1).xlsx" TargetMode="External"/></Relationships>
</file>

<file path=ppt/charts/_rels/chart15.xml.rels><?xml version="1.0" encoding="UTF-8" standalone="yes"?>
<Relationships xmlns="http://schemas.openxmlformats.org/package/2006/relationships"><Relationship Id="rId1" Type="http://schemas.openxmlformats.org/officeDocument/2006/relationships/oleObject" Target="file:///C:\Users\city\Downloads\Envent%20%20(Responses)%20(1).xlsx" TargetMode="External"/></Relationships>
</file>

<file path=ppt/charts/_rels/chart16.xml.rels><?xml version="1.0" encoding="UTF-8" standalone="yes"?>
<Relationships xmlns="http://schemas.openxmlformats.org/package/2006/relationships"><Relationship Id="rId1" Type="http://schemas.openxmlformats.org/officeDocument/2006/relationships/oleObject" Target="file:///C:\Users\city\Downloads\Envent%20%20(Responses)%20(1).xlsx" TargetMode="External"/></Relationships>
</file>

<file path=ppt/charts/_rels/chart17.xml.rels><?xml version="1.0" encoding="UTF-8" standalone="yes"?>
<Relationships xmlns="http://schemas.openxmlformats.org/package/2006/relationships"><Relationship Id="rId1" Type="http://schemas.openxmlformats.org/officeDocument/2006/relationships/oleObject" Target="file:///C:\Users\city\Downloads\Envent%20%20(Responses)%20(1).xlsx" TargetMode="External"/></Relationships>
</file>

<file path=ppt/charts/_rels/chart18.xml.rels><?xml version="1.0" encoding="UTF-8" standalone="yes"?>
<Relationships xmlns="http://schemas.openxmlformats.org/package/2006/relationships"><Relationship Id="rId1" Type="http://schemas.openxmlformats.org/officeDocument/2006/relationships/oleObject" Target="file:///C:\Users\city\Downloads\Envent%20%20(Responses)%20(1).xlsx" TargetMode="External"/></Relationships>
</file>

<file path=ppt/charts/_rels/chart19.xml.rels><?xml version="1.0" encoding="UTF-8" standalone="yes"?>
<Relationships xmlns="http://schemas.openxmlformats.org/package/2006/relationships"><Relationship Id="rId1" Type="http://schemas.openxmlformats.org/officeDocument/2006/relationships/oleObject" Target="file:///C:\Users\city\Downloads\Envent%20%20(Responses)%20(1).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city\Downloads\Envent%20%20(Responses)%20(1).xlsx" TargetMode="External"/></Relationships>
</file>

<file path=ppt/charts/_rels/chart20.xml.rels><?xml version="1.0" encoding="UTF-8" standalone="yes"?>
<Relationships xmlns="http://schemas.openxmlformats.org/package/2006/relationships"><Relationship Id="rId1" Type="http://schemas.openxmlformats.org/officeDocument/2006/relationships/oleObject" Target="file:///C:\Users\city\Downloads\Envent%20%20(Responses)%20(1).xlsx" TargetMode="External"/></Relationships>
</file>

<file path=ppt/charts/_rels/chart21.xml.rels><?xml version="1.0" encoding="UTF-8" standalone="yes"?>
<Relationships xmlns="http://schemas.openxmlformats.org/package/2006/relationships"><Relationship Id="rId1" Type="http://schemas.openxmlformats.org/officeDocument/2006/relationships/oleObject" Target="file:///C:\Users\city\Downloads\Envent%20%20(Responses)%20(1).xlsx" TargetMode="External"/></Relationships>
</file>

<file path=ppt/charts/_rels/chart22.xml.rels><?xml version="1.0" encoding="UTF-8" standalone="yes"?>
<Relationships xmlns="http://schemas.openxmlformats.org/package/2006/relationships"><Relationship Id="rId1" Type="http://schemas.openxmlformats.org/officeDocument/2006/relationships/oleObject" Target="file:///C:\Users\city\Downloads\Envent%20%20(Responses)%20(1).xlsx" TargetMode="External"/></Relationships>
</file>

<file path=ppt/charts/_rels/chart23.xml.rels><?xml version="1.0" encoding="UTF-8" standalone="yes"?>
<Relationships xmlns="http://schemas.openxmlformats.org/package/2006/relationships"><Relationship Id="rId1" Type="http://schemas.openxmlformats.org/officeDocument/2006/relationships/oleObject" Target="file:///C:\Users\city\Downloads\Envent%20%20(Responses)%20(1).xlsx" TargetMode="External"/></Relationships>
</file>

<file path=ppt/charts/_rels/chart24.xml.rels><?xml version="1.0" encoding="UTF-8" standalone="yes"?>
<Relationships xmlns="http://schemas.openxmlformats.org/package/2006/relationships"><Relationship Id="rId1" Type="http://schemas.openxmlformats.org/officeDocument/2006/relationships/oleObject" Target="file:///C:\Users\city\Downloads\Envent%20%20(Responses)%20(1).xlsx" TargetMode="External"/></Relationships>
</file>

<file path=ppt/charts/_rels/chart25.xml.rels><?xml version="1.0" encoding="UTF-8" standalone="yes"?>
<Relationships xmlns="http://schemas.openxmlformats.org/package/2006/relationships"><Relationship Id="rId1" Type="http://schemas.openxmlformats.org/officeDocument/2006/relationships/oleObject" Target="file:///C:\Users\city\Downloads\Envent%20%20(Responses)%20(1).xlsx" TargetMode="External"/></Relationships>
</file>

<file path=ppt/charts/_rels/chart26.xml.rels><?xml version="1.0" encoding="UTF-8" standalone="yes"?>
<Relationships xmlns="http://schemas.openxmlformats.org/package/2006/relationships"><Relationship Id="rId1" Type="http://schemas.openxmlformats.org/officeDocument/2006/relationships/oleObject" Target="file:///C:\Users\city\Downloads\Envent%20%20(Responses)%20(1).xlsx" TargetMode="External"/></Relationships>
</file>

<file path=ppt/charts/_rels/chart27.xml.rels><?xml version="1.0" encoding="UTF-8" standalone="yes"?>
<Relationships xmlns="http://schemas.openxmlformats.org/package/2006/relationships"><Relationship Id="rId1" Type="http://schemas.openxmlformats.org/officeDocument/2006/relationships/oleObject" Target="file:///C:\Users\city\Downloads\Envent%20%20(Responses)%20(1).xlsx" TargetMode="External"/></Relationships>
</file>

<file path=ppt/charts/_rels/chart28.xml.rels><?xml version="1.0" encoding="UTF-8" standalone="yes"?>
<Relationships xmlns="http://schemas.openxmlformats.org/package/2006/relationships"><Relationship Id="rId1" Type="http://schemas.openxmlformats.org/officeDocument/2006/relationships/oleObject" Target="file:///C:\Users\city\Downloads\Envent%20%20(Responses)%20(1).xlsx" TargetMode="External"/></Relationships>
</file>

<file path=ppt/charts/_rels/chart29.xml.rels><?xml version="1.0" encoding="UTF-8" standalone="yes"?>
<Relationships xmlns="http://schemas.openxmlformats.org/package/2006/relationships"><Relationship Id="rId1" Type="http://schemas.openxmlformats.org/officeDocument/2006/relationships/oleObject" Target="file:///C:\Users\city\Downloads\Envent%20%20(Responses)%20(1).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city\Downloads\Envent%20%20(Responses)%20(1).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Users\city\Downloads\Envent%20%20(Responses)%20(1).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C:\Users\city\Downloads\Envent%20%20(Responses)%20(1).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embeddings/oleObject1.bin"/></Relationships>
</file>

<file path=ppt/charts/_rels/chart7.xml.rels><?xml version="1.0" encoding="UTF-8" standalone="yes"?>
<Relationships xmlns="http://schemas.openxmlformats.org/package/2006/relationships"><Relationship Id="rId1" Type="http://schemas.openxmlformats.org/officeDocument/2006/relationships/oleObject" Target="../embeddings/oleObject2.bin"/></Relationships>
</file>

<file path=ppt/charts/_rels/chart8.xml.rels><?xml version="1.0" encoding="UTF-8" standalone="yes"?>
<Relationships xmlns="http://schemas.openxmlformats.org/package/2006/relationships"><Relationship Id="rId1" Type="http://schemas.openxmlformats.org/officeDocument/2006/relationships/oleObject" Target="file:///C:\Users\city\Downloads\Envent%20%20(Responses)%20(1).xlsx" TargetMode="External"/></Relationships>
</file>

<file path=ppt/charts/_rels/chart9.xml.rels><?xml version="1.0" encoding="UTF-8" standalone="yes"?>
<Relationships xmlns="http://schemas.openxmlformats.org/package/2006/relationships"><Relationship Id="rId1" Type="http://schemas.openxmlformats.org/officeDocument/2006/relationships/oleObject" Target="../embeddings/oleObject3.bin"/></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40"/>
      <c:rotY val="10"/>
      <c:rAngAx val="0"/>
    </c:view3D>
    <c:floor>
      <c:thickness val="0"/>
    </c:floor>
    <c:sideWall>
      <c:thickness val="0"/>
    </c:sideWall>
    <c:backWall>
      <c:thickness val="0"/>
    </c:backWall>
    <c:plotArea>
      <c:layout/>
      <c:pie3DChart>
        <c:varyColors val="1"/>
        <c:ser>
          <c:idx val="0"/>
          <c:order val="0"/>
          <c:explosion val="25"/>
          <c:dLbls>
            <c:spPr>
              <a:noFill/>
              <a:ln>
                <a:noFill/>
              </a:ln>
              <a:effectLst/>
            </c:spPr>
            <c:showLegendKey val="0"/>
            <c:showVal val="0"/>
            <c:showCatName val="1"/>
            <c:showSerName val="0"/>
            <c:showPercent val="1"/>
            <c:showBubbleSize val="0"/>
            <c:showLeaderLines val="0"/>
            <c:extLst>
              <c:ext xmlns:c15="http://schemas.microsoft.com/office/drawing/2012/chart" uri="{CE6537A1-D6FC-4f65-9D91-7224C49458BB}">
                <c15:layout/>
              </c:ext>
            </c:extLst>
          </c:dLbls>
          <c:cat>
            <c:strRef>
              <c:f>'Analysis (general information)'!$C$32:$C$36</c:f>
              <c:strCache>
                <c:ptCount val="5"/>
                <c:pt idx="0">
                  <c:v>Professor </c:v>
                </c:pt>
                <c:pt idx="1">
                  <c:v>Asscociate </c:v>
                </c:pt>
                <c:pt idx="2">
                  <c:v>Assistant</c:v>
                </c:pt>
                <c:pt idx="3">
                  <c:v>Lecturer</c:v>
                </c:pt>
                <c:pt idx="4">
                  <c:v>No response</c:v>
                </c:pt>
              </c:strCache>
            </c:strRef>
          </c:cat>
          <c:val>
            <c:numRef>
              <c:f>'Analysis (general information)'!$E$32:$E$36</c:f>
              <c:numCache>
                <c:formatCode>0%</c:formatCode>
                <c:ptCount val="5"/>
                <c:pt idx="0">
                  <c:v>0.26666666666666677</c:v>
                </c:pt>
                <c:pt idx="1">
                  <c:v>0.22500000000000003</c:v>
                </c:pt>
                <c:pt idx="2">
                  <c:v>0.31666666666666687</c:v>
                </c:pt>
                <c:pt idx="3">
                  <c:v>5.8333333333333376E-2</c:v>
                </c:pt>
                <c:pt idx="4">
                  <c:v>0.13333333333333339</c:v>
                </c:pt>
              </c:numCache>
            </c:numRef>
          </c:val>
        </c:ser>
        <c:dLbls>
          <c:showLegendKey val="0"/>
          <c:showVal val="0"/>
          <c:showCatName val="1"/>
          <c:showSerName val="0"/>
          <c:showPercent val="1"/>
          <c:showBubbleSize val="0"/>
          <c:showLeaderLines val="0"/>
        </c:dLbls>
      </c:pie3DChart>
    </c:plotArea>
    <c:plotVisOnly val="1"/>
    <c:dispBlanksAs val="zero"/>
    <c:showDLblsOverMax val="0"/>
  </c:chart>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view3D>
      <c:rotX val="40"/>
      <c:rotY val="0"/>
      <c:rAngAx val="0"/>
    </c:view3D>
    <c:floor>
      <c:thickness val="0"/>
    </c:floor>
    <c:sideWall>
      <c:thickness val="0"/>
    </c:sideWall>
    <c:backWall>
      <c:thickness val="0"/>
    </c:backWall>
    <c:plotArea>
      <c:layout/>
      <c:pie3DChart>
        <c:varyColors val="1"/>
        <c:ser>
          <c:idx val="0"/>
          <c:order val="0"/>
          <c:tx>
            <c:strRef>
              <c:f>'Part B'!$B$3</c:f>
              <c:strCache>
                <c:ptCount val="1"/>
                <c:pt idx="0">
                  <c:v>1. contact initiation </c:v>
                </c:pt>
              </c:strCache>
            </c:strRef>
          </c:tx>
          <c:explosion val="25"/>
          <c:dLbls>
            <c:spPr>
              <a:noFill/>
              <a:ln>
                <a:noFill/>
              </a:ln>
              <a:effectLst/>
            </c:spPr>
            <c:showLegendKey val="0"/>
            <c:showVal val="1"/>
            <c:showCatName val="1"/>
            <c:showSerName val="0"/>
            <c:showPercent val="0"/>
            <c:showBubbleSize val="0"/>
            <c:showLeaderLines val="0"/>
            <c:extLst>
              <c:ext xmlns:c15="http://schemas.microsoft.com/office/drawing/2012/chart" uri="{CE6537A1-D6FC-4f65-9D91-7224C49458BB}">
                <c15:layout/>
              </c:ext>
            </c:extLst>
          </c:dLbls>
          <c:cat>
            <c:strRef>
              <c:f>'Part B'!$B$4:$B$5</c:f>
              <c:strCache>
                <c:ptCount val="2"/>
                <c:pt idx="0">
                  <c:v> first contact initiated by the researcher </c:v>
                </c:pt>
                <c:pt idx="1">
                  <c:v>first contact initiated by the industry </c:v>
                </c:pt>
              </c:strCache>
            </c:strRef>
          </c:cat>
          <c:val>
            <c:numRef>
              <c:f>'Part B'!$C$4:$C$5</c:f>
              <c:numCache>
                <c:formatCode>0%</c:formatCode>
                <c:ptCount val="2"/>
                <c:pt idx="0">
                  <c:v>0.81034482758620685</c:v>
                </c:pt>
                <c:pt idx="1">
                  <c:v>0.18965517241379309</c:v>
                </c:pt>
              </c:numCache>
            </c:numRef>
          </c:val>
        </c:ser>
        <c:dLbls>
          <c:showLegendKey val="0"/>
          <c:showVal val="1"/>
          <c:showCatName val="1"/>
          <c:showSerName val="0"/>
          <c:showPercent val="0"/>
          <c:showBubbleSize val="0"/>
          <c:showLeaderLines val="0"/>
        </c:dLbls>
      </c:pie3DChart>
    </c:plotArea>
    <c:plotVisOnly val="1"/>
    <c:dispBlanksAs val="zero"/>
    <c:showDLblsOverMax val="0"/>
  </c:chart>
  <c:externalData r:id="rId2">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40"/>
      <c:rotY val="0"/>
      <c:rAngAx val="0"/>
    </c:view3D>
    <c:floor>
      <c:thickness val="0"/>
    </c:floor>
    <c:sideWall>
      <c:thickness val="0"/>
    </c:sideWall>
    <c:backWall>
      <c:thickness val="0"/>
    </c:backWall>
    <c:plotArea>
      <c:layout/>
      <c:pie3DChart>
        <c:varyColors val="1"/>
        <c:ser>
          <c:idx val="0"/>
          <c:order val="0"/>
          <c:tx>
            <c:strRef>
              <c:f>'Part B'!$H$3</c:f>
              <c:strCache>
                <c:ptCount val="1"/>
                <c:pt idx="0">
                  <c:v>2. Number of projects (private sector)</c:v>
                </c:pt>
              </c:strCache>
            </c:strRef>
          </c:tx>
          <c:explosion val="21"/>
          <c:dLbls>
            <c:spPr>
              <a:noFill/>
              <a:ln>
                <a:noFill/>
              </a:ln>
              <a:effectLst/>
            </c:spPr>
            <c:showLegendKey val="0"/>
            <c:showVal val="1"/>
            <c:showCatName val="1"/>
            <c:showSerName val="0"/>
            <c:showPercent val="0"/>
            <c:showBubbleSize val="0"/>
            <c:showLeaderLines val="0"/>
            <c:extLst>
              <c:ext xmlns:c15="http://schemas.microsoft.com/office/drawing/2012/chart" uri="{CE6537A1-D6FC-4f65-9D91-7224C49458BB}">
                <c15:layout/>
              </c:ext>
            </c:extLst>
          </c:dLbls>
          <c:cat>
            <c:strRef>
              <c:f>'Part B'!$I$4:$I$11</c:f>
              <c:strCache>
                <c:ptCount val="8"/>
                <c:pt idx="0">
                  <c:v>1</c:v>
                </c:pt>
                <c:pt idx="1">
                  <c:v>2</c:v>
                </c:pt>
                <c:pt idx="2">
                  <c:v>3</c:v>
                </c:pt>
                <c:pt idx="3">
                  <c:v>4</c:v>
                </c:pt>
                <c:pt idx="4">
                  <c:v>5</c:v>
                </c:pt>
                <c:pt idx="5">
                  <c:v>6</c:v>
                </c:pt>
                <c:pt idx="6">
                  <c:v>7</c:v>
                </c:pt>
                <c:pt idx="7">
                  <c:v>&gt;7</c:v>
                </c:pt>
              </c:strCache>
            </c:strRef>
          </c:cat>
          <c:val>
            <c:numRef>
              <c:f>'Part B'!$K$4:$K$11</c:f>
              <c:numCache>
                <c:formatCode>0%</c:formatCode>
                <c:ptCount val="8"/>
                <c:pt idx="0">
                  <c:v>0.31578947368421062</c:v>
                </c:pt>
                <c:pt idx="1">
                  <c:v>0.19298245614035092</c:v>
                </c:pt>
                <c:pt idx="2">
                  <c:v>0.17543859649122812</c:v>
                </c:pt>
                <c:pt idx="3">
                  <c:v>0.10526315789473685</c:v>
                </c:pt>
                <c:pt idx="4">
                  <c:v>5.2631578947368425E-2</c:v>
                </c:pt>
                <c:pt idx="5">
                  <c:v>1.7543859649122813E-2</c:v>
                </c:pt>
                <c:pt idx="6">
                  <c:v>1.7543859649122813E-2</c:v>
                </c:pt>
                <c:pt idx="7">
                  <c:v>0.12280701754385964</c:v>
                </c:pt>
              </c:numCache>
            </c:numRef>
          </c:val>
        </c:ser>
        <c:dLbls>
          <c:showLegendKey val="0"/>
          <c:showVal val="1"/>
          <c:showCatName val="1"/>
          <c:showSerName val="0"/>
          <c:showPercent val="0"/>
          <c:showBubbleSize val="0"/>
          <c:showLeaderLines val="0"/>
        </c:dLbls>
      </c:pie3DChart>
    </c:plotArea>
    <c:plotVisOnly val="1"/>
    <c:dispBlanksAs val="zero"/>
    <c:showDLblsOverMax val="0"/>
  </c:chart>
  <c:externalData r:id="rId1">
    <c:autoUpdate val="0"/>
  </c:externalData>
  <c:userShapes r:id="rId2"/>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30"/>
      <c:rotY val="0"/>
      <c:rAngAx val="0"/>
    </c:view3D>
    <c:floor>
      <c:thickness val="0"/>
    </c:floor>
    <c:sideWall>
      <c:thickness val="0"/>
    </c:sideWall>
    <c:backWall>
      <c:thickness val="0"/>
    </c:backWall>
    <c:plotArea>
      <c:layout/>
      <c:pie3DChart>
        <c:varyColors val="1"/>
        <c:ser>
          <c:idx val="0"/>
          <c:order val="0"/>
          <c:explosion val="25"/>
          <c:dLbls>
            <c:spPr>
              <a:noFill/>
              <a:ln>
                <a:noFill/>
              </a:ln>
              <a:effectLst/>
            </c:spPr>
            <c:showLegendKey val="0"/>
            <c:showVal val="1"/>
            <c:showCatName val="1"/>
            <c:showSerName val="0"/>
            <c:showPercent val="0"/>
            <c:showBubbleSize val="0"/>
            <c:showLeaderLines val="0"/>
            <c:extLst>
              <c:ext xmlns:c15="http://schemas.microsoft.com/office/drawing/2012/chart" uri="{CE6537A1-D6FC-4f65-9D91-7224C49458BB}">
                <c15:layout/>
              </c:ext>
            </c:extLst>
          </c:dLbls>
          <c:cat>
            <c:strRef>
              <c:f>'Part B'!$B$31:$B$35</c:f>
              <c:strCache>
                <c:ptCount val="5"/>
                <c:pt idx="0">
                  <c:v>No funds received </c:v>
                </c:pt>
                <c:pt idx="1">
                  <c:v>Less than 1000</c:v>
                </c:pt>
                <c:pt idx="2">
                  <c:v>1000 - 5000</c:v>
                </c:pt>
                <c:pt idx="3">
                  <c:v>5000 - 10000</c:v>
                </c:pt>
                <c:pt idx="4">
                  <c:v>&gt; 10000</c:v>
                </c:pt>
              </c:strCache>
            </c:strRef>
          </c:cat>
          <c:val>
            <c:numRef>
              <c:f>'Part B'!$C$31:$C$35</c:f>
              <c:numCache>
                <c:formatCode>0%</c:formatCode>
                <c:ptCount val="5"/>
                <c:pt idx="0">
                  <c:v>0.17647058823529416</c:v>
                </c:pt>
                <c:pt idx="1">
                  <c:v>0.29411764705882359</c:v>
                </c:pt>
                <c:pt idx="2">
                  <c:v>0.29411764705882359</c:v>
                </c:pt>
                <c:pt idx="3">
                  <c:v>2.9411764705882353E-2</c:v>
                </c:pt>
                <c:pt idx="4">
                  <c:v>0.20588235294117646</c:v>
                </c:pt>
              </c:numCache>
            </c:numRef>
          </c:val>
        </c:ser>
        <c:dLbls>
          <c:showLegendKey val="0"/>
          <c:showVal val="1"/>
          <c:showCatName val="1"/>
          <c:showSerName val="0"/>
          <c:showPercent val="0"/>
          <c:showBubbleSize val="0"/>
          <c:showLeaderLines val="0"/>
        </c:dLbls>
      </c:pie3DChart>
    </c:plotArea>
    <c:plotVisOnly val="1"/>
    <c:dispBlanksAs val="gap"/>
    <c:showDLblsOverMax val="0"/>
  </c:chart>
  <c:externalData r:id="rId1">
    <c:autoUpdate val="0"/>
  </c:externalData>
  <c:userShapes r:id="rId2"/>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30"/>
      <c:rotY val="0"/>
      <c:rAngAx val="0"/>
    </c:view3D>
    <c:floor>
      <c:thickness val="0"/>
    </c:floor>
    <c:sideWall>
      <c:thickness val="0"/>
    </c:sideWall>
    <c:backWall>
      <c:thickness val="0"/>
    </c:backWall>
    <c:plotArea>
      <c:layout/>
      <c:pie3DChart>
        <c:varyColors val="1"/>
        <c:ser>
          <c:idx val="0"/>
          <c:order val="0"/>
          <c:explosion val="25"/>
          <c:dLbls>
            <c:spPr>
              <a:noFill/>
              <a:ln>
                <a:noFill/>
              </a:ln>
              <a:effectLst/>
            </c:spPr>
            <c:showLegendKey val="0"/>
            <c:showVal val="1"/>
            <c:showCatName val="1"/>
            <c:showSerName val="0"/>
            <c:showPercent val="0"/>
            <c:showBubbleSize val="0"/>
            <c:showLeaderLines val="0"/>
            <c:extLst>
              <c:ext xmlns:c15="http://schemas.microsoft.com/office/drawing/2012/chart" uri="{CE6537A1-D6FC-4f65-9D91-7224C49458BB}">
                <c15:layout/>
              </c:ext>
            </c:extLst>
          </c:dLbls>
          <c:cat>
            <c:strRef>
              <c:f>'Part B'!$I$31:$I$33</c:f>
              <c:strCache>
                <c:ptCount val="3"/>
                <c:pt idx="0">
                  <c:v>0-5</c:v>
                </c:pt>
                <c:pt idx="1">
                  <c:v>6-10</c:v>
                </c:pt>
                <c:pt idx="2">
                  <c:v>&gt;10</c:v>
                </c:pt>
              </c:strCache>
            </c:strRef>
          </c:cat>
          <c:val>
            <c:numRef>
              <c:f>'Part B'!$J$31:$J$33</c:f>
              <c:numCache>
                <c:formatCode>0%</c:formatCode>
                <c:ptCount val="3"/>
                <c:pt idx="0">
                  <c:v>0.85454545454545472</c:v>
                </c:pt>
                <c:pt idx="1">
                  <c:v>0.1090909090909091</c:v>
                </c:pt>
                <c:pt idx="2">
                  <c:v>3.6363636363636362E-2</c:v>
                </c:pt>
              </c:numCache>
            </c:numRef>
          </c:val>
        </c:ser>
        <c:dLbls>
          <c:showLegendKey val="0"/>
          <c:showVal val="1"/>
          <c:showCatName val="1"/>
          <c:showSerName val="0"/>
          <c:showPercent val="0"/>
          <c:showBubbleSize val="0"/>
          <c:showLeaderLines val="0"/>
        </c:dLbls>
      </c:pie3DChart>
    </c:plotArea>
    <c:plotVisOnly val="1"/>
    <c:dispBlanksAs val="gap"/>
    <c:showDLblsOverMax val="0"/>
  </c:chart>
  <c:externalData r:id="rId1">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30"/>
      <c:rotY val="0"/>
      <c:rAngAx val="0"/>
    </c:view3D>
    <c:floor>
      <c:thickness val="0"/>
    </c:floor>
    <c:sideWall>
      <c:thickness val="0"/>
    </c:sideWall>
    <c:backWall>
      <c:thickness val="0"/>
    </c:backWall>
    <c:plotArea>
      <c:layout/>
      <c:pie3DChart>
        <c:varyColors val="1"/>
        <c:ser>
          <c:idx val="0"/>
          <c:order val="0"/>
          <c:explosion val="25"/>
          <c:dLbls>
            <c:spPr>
              <a:noFill/>
              <a:ln>
                <a:noFill/>
              </a:ln>
              <a:effectLst/>
            </c:spPr>
            <c:showLegendKey val="0"/>
            <c:showVal val="1"/>
            <c:showCatName val="1"/>
            <c:showSerName val="0"/>
            <c:showPercent val="0"/>
            <c:showBubbleSize val="0"/>
            <c:showLeaderLines val="0"/>
            <c:extLst>
              <c:ext xmlns:c15="http://schemas.microsoft.com/office/drawing/2012/chart" uri="{CE6537A1-D6FC-4f65-9D91-7224C49458BB}">
                <c15:layout/>
              </c:ext>
            </c:extLst>
          </c:dLbls>
          <c:cat>
            <c:strRef>
              <c:f>'Part B'!$P$31:$P$33</c:f>
              <c:strCache>
                <c:ptCount val="3"/>
                <c:pt idx="0">
                  <c:v>Yes</c:v>
                </c:pt>
                <c:pt idx="1">
                  <c:v>No </c:v>
                </c:pt>
                <c:pt idx="2">
                  <c:v>NA</c:v>
                </c:pt>
              </c:strCache>
            </c:strRef>
          </c:cat>
          <c:val>
            <c:numRef>
              <c:f>'Part B'!$Q$31:$Q$33</c:f>
              <c:numCache>
                <c:formatCode>0%</c:formatCode>
                <c:ptCount val="3"/>
                <c:pt idx="0">
                  <c:v>0.125</c:v>
                </c:pt>
                <c:pt idx="1">
                  <c:v>0.58333333333333337</c:v>
                </c:pt>
                <c:pt idx="2">
                  <c:v>0.2916666666666668</c:v>
                </c:pt>
              </c:numCache>
            </c:numRef>
          </c:val>
        </c:ser>
        <c:dLbls>
          <c:showLegendKey val="0"/>
          <c:showVal val="1"/>
          <c:showCatName val="1"/>
          <c:showSerName val="0"/>
          <c:showPercent val="0"/>
          <c:showBubbleSize val="0"/>
          <c:showLeaderLines val="0"/>
        </c:dLbls>
      </c:pie3DChart>
    </c:plotArea>
    <c:plotVisOnly val="1"/>
    <c:dispBlanksAs val="gap"/>
    <c:showDLblsOverMax val="0"/>
  </c:chart>
  <c:externalData r:id="rId1">
    <c:autoUpdate val="0"/>
  </c:externalData>
  <c:userShapes r:id="rId2"/>
</c:chartSpace>
</file>

<file path=ppt/charts/chart1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30"/>
      <c:rotY val="0"/>
      <c:rAngAx val="0"/>
    </c:view3D>
    <c:floor>
      <c:thickness val="0"/>
    </c:floor>
    <c:sideWall>
      <c:thickness val="0"/>
    </c:sideWall>
    <c:backWall>
      <c:thickness val="0"/>
    </c:backWall>
    <c:plotArea>
      <c:layout/>
      <c:pie3DChart>
        <c:varyColors val="1"/>
        <c:ser>
          <c:idx val="0"/>
          <c:order val="0"/>
          <c:explosion val="25"/>
          <c:dLbls>
            <c:spPr>
              <a:noFill/>
              <a:ln>
                <a:noFill/>
              </a:ln>
              <a:effectLst/>
            </c:spPr>
            <c:showLegendKey val="0"/>
            <c:showVal val="1"/>
            <c:showCatName val="1"/>
            <c:showSerName val="0"/>
            <c:showPercent val="0"/>
            <c:showBubbleSize val="0"/>
            <c:showLeaderLines val="0"/>
            <c:extLst>
              <c:ext xmlns:c15="http://schemas.microsoft.com/office/drawing/2012/chart" uri="{CE6537A1-D6FC-4f65-9D91-7224C49458BB}">
                <c15:layout/>
              </c:ext>
            </c:extLst>
          </c:dLbls>
          <c:cat>
            <c:strRef>
              <c:f>'Part B'!$Y$31:$Y$33</c:f>
              <c:strCache>
                <c:ptCount val="3"/>
                <c:pt idx="0">
                  <c:v>University </c:v>
                </c:pt>
                <c:pt idx="1">
                  <c:v>Industry </c:v>
                </c:pt>
                <c:pt idx="2">
                  <c:v>Joint </c:v>
                </c:pt>
              </c:strCache>
            </c:strRef>
          </c:cat>
          <c:val>
            <c:numRef>
              <c:f>'Part B'!$Z$31:$Z$33</c:f>
              <c:numCache>
                <c:formatCode>0%</c:formatCode>
                <c:ptCount val="3"/>
                <c:pt idx="0">
                  <c:v>0.37500000000000006</c:v>
                </c:pt>
                <c:pt idx="1">
                  <c:v>0.25</c:v>
                </c:pt>
                <c:pt idx="2">
                  <c:v>0.37500000000000006</c:v>
                </c:pt>
              </c:numCache>
            </c:numRef>
          </c:val>
        </c:ser>
        <c:dLbls>
          <c:showLegendKey val="0"/>
          <c:showVal val="1"/>
          <c:showCatName val="1"/>
          <c:showSerName val="0"/>
          <c:showPercent val="0"/>
          <c:showBubbleSize val="0"/>
          <c:showLeaderLines val="0"/>
        </c:dLbls>
      </c:pie3DChart>
    </c:plotArea>
    <c:plotVisOnly val="1"/>
    <c:dispBlanksAs val="gap"/>
    <c:showDLblsOverMax val="0"/>
  </c:chart>
  <c:externalData r:id="rId1">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30"/>
      <c:rotY val="0"/>
      <c:rAngAx val="0"/>
    </c:view3D>
    <c:floor>
      <c:thickness val="0"/>
    </c:floor>
    <c:sideWall>
      <c:thickness val="0"/>
    </c:sideWall>
    <c:backWall>
      <c:thickness val="0"/>
    </c:backWall>
    <c:plotArea>
      <c:layout/>
      <c:pie3DChart>
        <c:varyColors val="1"/>
        <c:ser>
          <c:idx val="0"/>
          <c:order val="0"/>
          <c:explosion val="25"/>
          <c:dLbls>
            <c:spPr>
              <a:noFill/>
              <a:ln>
                <a:noFill/>
              </a:ln>
              <a:effectLst/>
            </c:spPr>
            <c:showLegendKey val="0"/>
            <c:showVal val="1"/>
            <c:showCatName val="1"/>
            <c:showSerName val="0"/>
            <c:showPercent val="0"/>
            <c:showBubbleSize val="0"/>
            <c:showLeaderLines val="0"/>
            <c:extLst>
              <c:ext xmlns:c15="http://schemas.microsoft.com/office/drawing/2012/chart" uri="{CE6537A1-D6FC-4f65-9D91-7224C49458BB}">
                <c15:layout/>
              </c:ext>
            </c:extLst>
          </c:dLbls>
          <c:cat>
            <c:strRef>
              <c:f>'Part B'!$W$13:$W$15</c:f>
              <c:strCache>
                <c:ptCount val="3"/>
                <c:pt idx="0">
                  <c:v>Yes</c:v>
                </c:pt>
                <c:pt idx="1">
                  <c:v>No </c:v>
                </c:pt>
                <c:pt idx="2">
                  <c:v>Nuetral </c:v>
                </c:pt>
              </c:strCache>
            </c:strRef>
          </c:cat>
          <c:val>
            <c:numRef>
              <c:f>'Part B'!$X$13:$X$15</c:f>
              <c:numCache>
                <c:formatCode>0%</c:formatCode>
                <c:ptCount val="3"/>
                <c:pt idx="0">
                  <c:v>0.35714285714285726</c:v>
                </c:pt>
                <c:pt idx="1">
                  <c:v>0.5</c:v>
                </c:pt>
                <c:pt idx="2">
                  <c:v>0.1428571428571429</c:v>
                </c:pt>
              </c:numCache>
            </c:numRef>
          </c:val>
        </c:ser>
        <c:dLbls>
          <c:showLegendKey val="0"/>
          <c:showVal val="1"/>
          <c:showCatName val="1"/>
          <c:showSerName val="0"/>
          <c:showPercent val="0"/>
          <c:showBubbleSize val="0"/>
          <c:showLeaderLines val="0"/>
        </c:dLbls>
      </c:pie3DChart>
    </c:plotArea>
    <c:plotVisOnly val="1"/>
    <c:dispBlanksAs val="gap"/>
    <c:showDLblsOverMax val="0"/>
  </c:chart>
  <c:externalData r:id="rId1">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30"/>
      <c:rotY val="0"/>
      <c:rAngAx val="0"/>
    </c:view3D>
    <c:floor>
      <c:thickness val="0"/>
    </c:floor>
    <c:sideWall>
      <c:thickness val="0"/>
    </c:sideWall>
    <c:backWall>
      <c:thickness val="0"/>
    </c:backWall>
    <c:plotArea>
      <c:layout/>
      <c:pie3DChart>
        <c:varyColors val="1"/>
        <c:ser>
          <c:idx val="0"/>
          <c:order val="0"/>
          <c:explosion val="25"/>
          <c:dLbls>
            <c:spPr>
              <a:noFill/>
              <a:ln>
                <a:noFill/>
              </a:ln>
              <a:effectLst/>
            </c:spPr>
            <c:showLegendKey val="0"/>
            <c:showVal val="1"/>
            <c:showCatName val="1"/>
            <c:showSerName val="0"/>
            <c:showPercent val="0"/>
            <c:showBubbleSize val="0"/>
            <c:showLeaderLines val="0"/>
            <c:extLst>
              <c:ext xmlns:c15="http://schemas.microsoft.com/office/drawing/2012/chart" uri="{CE6537A1-D6FC-4f65-9D91-7224C49458BB}">
                <c15:layout/>
              </c:ext>
            </c:extLst>
          </c:dLbls>
          <c:cat>
            <c:strRef>
              <c:f>'Part B'!$AH$13:$AH$16</c:f>
              <c:strCache>
                <c:ptCount val="4"/>
                <c:pt idx="0">
                  <c:v>Shortage of funds</c:v>
                </c:pt>
                <c:pt idx="1">
                  <c:v> Lack of productive communication</c:v>
                </c:pt>
                <c:pt idx="2">
                  <c:v> Difficulty in dealing with industrial partner's management, </c:v>
                </c:pt>
                <c:pt idx="3">
                  <c:v>Misaligned priorities</c:v>
                </c:pt>
              </c:strCache>
            </c:strRef>
          </c:cat>
          <c:val>
            <c:numRef>
              <c:f>'Part B'!$AI$13:$AI$16</c:f>
              <c:numCache>
                <c:formatCode>0%</c:formatCode>
                <c:ptCount val="4"/>
                <c:pt idx="0">
                  <c:v>0.37681159420289867</c:v>
                </c:pt>
                <c:pt idx="1">
                  <c:v>0.21739130434782614</c:v>
                </c:pt>
                <c:pt idx="2">
                  <c:v>0.24637681159420291</c:v>
                </c:pt>
                <c:pt idx="3">
                  <c:v>0.15942028985507251</c:v>
                </c:pt>
              </c:numCache>
            </c:numRef>
          </c:val>
        </c:ser>
        <c:dLbls>
          <c:showLegendKey val="0"/>
          <c:showVal val="1"/>
          <c:showCatName val="1"/>
          <c:showSerName val="0"/>
          <c:showPercent val="0"/>
          <c:showBubbleSize val="0"/>
          <c:showLeaderLines val="0"/>
        </c:dLbls>
      </c:pie3DChart>
    </c:plotArea>
    <c:plotVisOnly val="1"/>
    <c:dispBlanksAs val="gap"/>
    <c:showDLblsOverMax val="0"/>
  </c:chart>
  <c:externalData r:id="rId1">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30"/>
      <c:rotY val="0"/>
      <c:rAngAx val="0"/>
    </c:view3D>
    <c:floor>
      <c:thickness val="0"/>
    </c:floor>
    <c:sideWall>
      <c:thickness val="0"/>
    </c:sideWall>
    <c:backWall>
      <c:thickness val="0"/>
    </c:backWall>
    <c:plotArea>
      <c:layout/>
      <c:pie3DChart>
        <c:varyColors val="1"/>
        <c:ser>
          <c:idx val="0"/>
          <c:order val="0"/>
          <c:explosion val="25"/>
          <c:dLbls>
            <c:spPr>
              <a:noFill/>
              <a:ln>
                <a:noFill/>
              </a:ln>
              <a:effectLst/>
            </c:spPr>
            <c:showLegendKey val="0"/>
            <c:showVal val="1"/>
            <c:showCatName val="1"/>
            <c:showSerName val="0"/>
            <c:showPercent val="0"/>
            <c:showBubbleSize val="0"/>
            <c:showLeaderLines val="0"/>
            <c:extLst>
              <c:ext xmlns:c15="http://schemas.microsoft.com/office/drawing/2012/chart" uri="{CE6537A1-D6FC-4f65-9D91-7224C49458BB}">
                <c15:layout/>
              </c:ext>
            </c:extLst>
          </c:dLbls>
          <c:cat>
            <c:strRef>
              <c:f>'Part C '!$B$3:$B$6</c:f>
              <c:strCache>
                <c:ptCount val="4"/>
                <c:pt idx="0">
                  <c:v>University </c:v>
                </c:pt>
                <c:pt idx="1">
                  <c:v>Industry </c:v>
                </c:pt>
                <c:pt idx="2">
                  <c:v>both university and industry </c:v>
                </c:pt>
                <c:pt idx="3">
                  <c:v>The government</c:v>
                </c:pt>
              </c:strCache>
            </c:strRef>
          </c:cat>
          <c:val>
            <c:numRef>
              <c:f>'Part C '!$C$3:$C$6</c:f>
              <c:numCache>
                <c:formatCode>0%</c:formatCode>
                <c:ptCount val="4"/>
                <c:pt idx="0">
                  <c:v>0.51111111111111107</c:v>
                </c:pt>
                <c:pt idx="1">
                  <c:v>0.31111111111111112</c:v>
                </c:pt>
                <c:pt idx="2">
                  <c:v>4.444444444444446E-2</c:v>
                </c:pt>
                <c:pt idx="3">
                  <c:v>0.13333333333333336</c:v>
                </c:pt>
              </c:numCache>
            </c:numRef>
          </c:val>
        </c:ser>
        <c:dLbls>
          <c:showLegendKey val="0"/>
          <c:showVal val="1"/>
          <c:showCatName val="1"/>
          <c:showSerName val="0"/>
          <c:showPercent val="0"/>
          <c:showBubbleSize val="0"/>
          <c:showLeaderLines val="0"/>
        </c:dLbls>
      </c:pie3DChart>
    </c:plotArea>
    <c:plotVisOnly val="1"/>
    <c:dispBlanksAs val="gap"/>
    <c:showDLblsOverMax val="0"/>
  </c:chart>
  <c:externalData r:id="rId1">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30"/>
      <c:rotY val="0"/>
      <c:rAngAx val="0"/>
    </c:view3D>
    <c:floor>
      <c:thickness val="0"/>
    </c:floor>
    <c:sideWall>
      <c:thickness val="0"/>
    </c:sideWall>
    <c:backWall>
      <c:thickness val="0"/>
    </c:backWall>
    <c:plotArea>
      <c:layout>
        <c:manualLayout>
          <c:layoutTarget val="inner"/>
          <c:xMode val="edge"/>
          <c:yMode val="edge"/>
          <c:x val="8.3755918062788898E-2"/>
          <c:y val="9.2616278305215044E-2"/>
          <c:w val="0.88659442760259377"/>
          <c:h val="0.86952443552331882"/>
        </c:manualLayout>
      </c:layout>
      <c:pie3DChart>
        <c:varyColors val="1"/>
        <c:ser>
          <c:idx val="0"/>
          <c:order val="0"/>
          <c:explosion val="25"/>
          <c:dLbls>
            <c:spPr>
              <a:noFill/>
              <a:ln>
                <a:noFill/>
              </a:ln>
              <a:effectLst/>
            </c:spPr>
            <c:showLegendKey val="0"/>
            <c:showVal val="1"/>
            <c:showCatName val="1"/>
            <c:showSerName val="0"/>
            <c:showPercent val="0"/>
            <c:showBubbleSize val="0"/>
            <c:showLeaderLines val="0"/>
            <c:extLst>
              <c:ext xmlns:c15="http://schemas.microsoft.com/office/drawing/2012/chart" uri="{CE6537A1-D6FC-4f65-9D91-7224C49458BB}">
                <c15:layout/>
              </c:ext>
            </c:extLst>
          </c:dLbls>
          <c:cat>
            <c:strRef>
              <c:f>'Part C '!$B$29:$B$33</c:f>
              <c:strCache>
                <c:ptCount val="5"/>
                <c:pt idx="0">
                  <c:v>To get funding for research assistants and new lab equipment</c:v>
                </c:pt>
                <c:pt idx="1">
                  <c:v>To have a field to test new theories and empirical equations, </c:v>
                </c:pt>
                <c:pt idx="2">
                  <c:v>Acquiring practical knowledge </c:v>
                </c:pt>
                <c:pt idx="3">
                  <c:v>Obtaining patentable inventions and business opportunities</c:v>
                </c:pt>
                <c:pt idx="4">
                  <c:v>Student internships and job placement</c:v>
                </c:pt>
              </c:strCache>
            </c:strRef>
          </c:cat>
          <c:val>
            <c:numRef>
              <c:f>'Part C '!$C$29:$C$33</c:f>
              <c:numCache>
                <c:formatCode>0%</c:formatCode>
                <c:ptCount val="5"/>
                <c:pt idx="0">
                  <c:v>0.25227963525835867</c:v>
                </c:pt>
                <c:pt idx="1">
                  <c:v>0.20060790273556231</c:v>
                </c:pt>
                <c:pt idx="2">
                  <c:v>0.2188449848024317</c:v>
                </c:pt>
                <c:pt idx="3">
                  <c:v>0.1458966565349544</c:v>
                </c:pt>
                <c:pt idx="4">
                  <c:v>0.18237082066869298</c:v>
                </c:pt>
              </c:numCache>
            </c:numRef>
          </c:val>
        </c:ser>
        <c:dLbls>
          <c:showLegendKey val="0"/>
          <c:showVal val="1"/>
          <c:showCatName val="1"/>
          <c:showSerName val="0"/>
          <c:showPercent val="0"/>
          <c:showBubbleSize val="0"/>
          <c:showLeaderLines val="0"/>
        </c:dLbls>
      </c:pie3DChart>
    </c:plotArea>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rAngAx val="0"/>
    </c:view3D>
    <c:floor>
      <c:thickness val="0"/>
    </c:floor>
    <c:sideWall>
      <c:thickness val="0"/>
    </c:sideWall>
    <c:backWall>
      <c:thickness val="0"/>
    </c:backWall>
    <c:plotArea>
      <c:layout>
        <c:manualLayout>
          <c:layoutTarget val="inner"/>
          <c:xMode val="edge"/>
          <c:yMode val="edge"/>
          <c:x val="5.2302334101162827E-2"/>
          <c:y val="0.15833333333333346"/>
          <c:w val="0.85715441401564763"/>
          <c:h val="0.81833741921775527"/>
        </c:manualLayout>
      </c:layout>
      <c:pie3DChart>
        <c:varyColors val="1"/>
        <c:ser>
          <c:idx val="0"/>
          <c:order val="0"/>
          <c:explosion val="25"/>
          <c:dLbls>
            <c:spPr>
              <a:noFill/>
              <a:ln>
                <a:noFill/>
              </a:ln>
              <a:effectLst/>
            </c:spPr>
            <c:showLegendKey val="0"/>
            <c:showVal val="0"/>
            <c:showCatName val="1"/>
            <c:showSerName val="0"/>
            <c:showPercent val="1"/>
            <c:showBubbleSize val="0"/>
            <c:showLeaderLines val="0"/>
            <c:extLst>
              <c:ext xmlns:c15="http://schemas.microsoft.com/office/drawing/2012/chart" uri="{CE6537A1-D6FC-4f65-9D91-7224C49458BB}">
                <c15:layout/>
              </c:ext>
            </c:extLst>
          </c:dLbls>
          <c:cat>
            <c:strRef>
              <c:f>ورقة1!$I$3:$I$10</c:f>
              <c:strCache>
                <c:ptCount val="8"/>
                <c:pt idx="0">
                  <c:v>University of Jordan </c:v>
                </c:pt>
                <c:pt idx="1">
                  <c:v>princess sumaya university for technology</c:v>
                </c:pt>
                <c:pt idx="2">
                  <c:v>Mu'tah University</c:v>
                </c:pt>
                <c:pt idx="3">
                  <c:v>Jordan University of Science and Technology</c:v>
                </c:pt>
                <c:pt idx="4">
                  <c:v>Hashemite university</c:v>
                </c:pt>
                <c:pt idx="5">
                  <c:v>German Jordan University</c:v>
                </c:pt>
                <c:pt idx="6">
                  <c:v>Al-Zaytoonah University of Jordan</c:v>
                </c:pt>
                <c:pt idx="7">
                  <c:v>King Saud University</c:v>
                </c:pt>
              </c:strCache>
            </c:strRef>
          </c:cat>
          <c:val>
            <c:numRef>
              <c:f>ورقة1!$J$3:$J$10</c:f>
              <c:numCache>
                <c:formatCode>0%</c:formatCode>
                <c:ptCount val="8"/>
                <c:pt idx="0">
                  <c:v>0.26530612244897961</c:v>
                </c:pt>
                <c:pt idx="1">
                  <c:v>4.2735042735042736E-2</c:v>
                </c:pt>
                <c:pt idx="2">
                  <c:v>0.12820512820512819</c:v>
                </c:pt>
                <c:pt idx="3">
                  <c:v>0.40170940170940184</c:v>
                </c:pt>
                <c:pt idx="4">
                  <c:v>8.5470085470085496E-3</c:v>
                </c:pt>
                <c:pt idx="5">
                  <c:v>8.5470085470085496E-3</c:v>
                </c:pt>
                <c:pt idx="6">
                  <c:v>1.7094017094017099E-2</c:v>
                </c:pt>
                <c:pt idx="7">
                  <c:v>8.5470085470085496E-3</c:v>
                </c:pt>
              </c:numCache>
            </c:numRef>
          </c:val>
        </c:ser>
        <c:dLbls>
          <c:showLegendKey val="0"/>
          <c:showVal val="0"/>
          <c:showCatName val="1"/>
          <c:showSerName val="0"/>
          <c:showPercent val="1"/>
          <c:showBubbleSize val="0"/>
          <c:showLeaderLines val="0"/>
        </c:dLbls>
      </c:pie3DChart>
    </c:plotArea>
    <c:plotVisOnly val="1"/>
    <c:dispBlanksAs val="gap"/>
    <c:showDLblsOverMax val="0"/>
  </c:chart>
  <c:txPr>
    <a:bodyPr/>
    <a:lstStyle/>
    <a:p>
      <a:pPr>
        <a:defRPr sz="800"/>
      </a:pPr>
      <a:endParaRPr lang="en-US"/>
    </a:p>
  </c:txPr>
  <c:externalData r:id="rId1">
    <c:autoUpdate val="0"/>
  </c:externalData>
</c:chartSpace>
</file>

<file path=ppt/charts/chart2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30"/>
      <c:rotY val="0"/>
      <c:rAngAx val="0"/>
    </c:view3D>
    <c:floor>
      <c:thickness val="0"/>
    </c:floor>
    <c:sideWall>
      <c:thickness val="0"/>
    </c:sideWall>
    <c:backWall>
      <c:thickness val="0"/>
    </c:backWall>
    <c:plotArea>
      <c:layout/>
      <c:pie3DChart>
        <c:varyColors val="1"/>
        <c:ser>
          <c:idx val="0"/>
          <c:order val="0"/>
          <c:explosion val="25"/>
          <c:dLbls>
            <c:spPr>
              <a:noFill/>
              <a:ln>
                <a:noFill/>
              </a:ln>
              <a:effectLst/>
            </c:spPr>
            <c:showLegendKey val="0"/>
            <c:showVal val="1"/>
            <c:showCatName val="1"/>
            <c:showSerName val="0"/>
            <c:showPercent val="0"/>
            <c:showBubbleSize val="0"/>
            <c:showLeaderLines val="0"/>
            <c:extLst>
              <c:ext xmlns:c15="http://schemas.microsoft.com/office/drawing/2012/chart" uri="{CE6537A1-D6FC-4f65-9D91-7224C49458BB}">
                <c15:layout/>
              </c:ext>
            </c:extLst>
          </c:dLbls>
          <c:cat>
            <c:strRef>
              <c:f>'Part C '!$I$3:$I$5</c:f>
              <c:strCache>
                <c:ptCount val="3"/>
                <c:pt idx="0">
                  <c:v>Yes</c:v>
                </c:pt>
                <c:pt idx="1">
                  <c:v>No </c:v>
                </c:pt>
                <c:pt idx="2">
                  <c:v>I don’t know</c:v>
                </c:pt>
              </c:strCache>
            </c:strRef>
          </c:cat>
          <c:val>
            <c:numRef>
              <c:f>'Part C '!$J$3:$J$5</c:f>
              <c:numCache>
                <c:formatCode>0%</c:formatCode>
                <c:ptCount val="3"/>
                <c:pt idx="0">
                  <c:v>0.27642276422764245</c:v>
                </c:pt>
                <c:pt idx="1">
                  <c:v>0.51219512195121941</c:v>
                </c:pt>
                <c:pt idx="2">
                  <c:v>0.23577235772357721</c:v>
                </c:pt>
              </c:numCache>
            </c:numRef>
          </c:val>
        </c:ser>
        <c:dLbls>
          <c:showLegendKey val="0"/>
          <c:showVal val="1"/>
          <c:showCatName val="1"/>
          <c:showSerName val="0"/>
          <c:showPercent val="0"/>
          <c:showBubbleSize val="0"/>
          <c:showLeaderLines val="0"/>
        </c:dLbls>
      </c:pie3DChart>
    </c:plotArea>
    <c:plotVisOnly val="1"/>
    <c:dispBlanksAs val="gap"/>
    <c:showDLblsOverMax val="0"/>
  </c:chart>
  <c:externalData r:id="rId1">
    <c:autoUpdate val="0"/>
  </c:externalData>
</c:chartSpace>
</file>

<file path=ppt/charts/chart2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30"/>
      <c:rotY val="0"/>
      <c:rAngAx val="0"/>
    </c:view3D>
    <c:floor>
      <c:thickness val="0"/>
    </c:floor>
    <c:sideWall>
      <c:thickness val="0"/>
    </c:sideWall>
    <c:backWall>
      <c:thickness val="0"/>
    </c:backWall>
    <c:plotArea>
      <c:layout/>
      <c:pie3DChart>
        <c:varyColors val="1"/>
        <c:ser>
          <c:idx val="0"/>
          <c:order val="0"/>
          <c:explosion val="25"/>
          <c:dLbls>
            <c:spPr>
              <a:noFill/>
              <a:ln>
                <a:noFill/>
              </a:ln>
              <a:effectLst/>
            </c:spPr>
            <c:showLegendKey val="0"/>
            <c:showVal val="1"/>
            <c:showCatName val="1"/>
            <c:showSerName val="0"/>
            <c:showPercent val="0"/>
            <c:showBubbleSize val="0"/>
            <c:showLeaderLines val="0"/>
            <c:extLst>
              <c:ext xmlns:c15="http://schemas.microsoft.com/office/drawing/2012/chart" uri="{CE6537A1-D6FC-4f65-9D91-7224C49458BB}">
                <c15:layout/>
              </c:ext>
            </c:extLst>
          </c:dLbls>
          <c:cat>
            <c:strRef>
              <c:f>'Part C '!$N$28:$N$30</c:f>
              <c:strCache>
                <c:ptCount val="3"/>
                <c:pt idx="0">
                  <c:v>Yes </c:v>
                </c:pt>
                <c:pt idx="1">
                  <c:v>No </c:v>
                </c:pt>
                <c:pt idx="2">
                  <c:v>No opinion </c:v>
                </c:pt>
              </c:strCache>
            </c:strRef>
          </c:cat>
          <c:val>
            <c:numRef>
              <c:f>'Part C '!$O$28:$O$30</c:f>
              <c:numCache>
                <c:formatCode>0%</c:formatCode>
                <c:ptCount val="3"/>
                <c:pt idx="0">
                  <c:v>0.84375000000000011</c:v>
                </c:pt>
                <c:pt idx="1">
                  <c:v>5.2083333333333356E-2</c:v>
                </c:pt>
                <c:pt idx="2">
                  <c:v>0.10416666666666669</c:v>
                </c:pt>
              </c:numCache>
            </c:numRef>
          </c:val>
        </c:ser>
        <c:dLbls>
          <c:showLegendKey val="0"/>
          <c:showVal val="1"/>
          <c:showCatName val="1"/>
          <c:showSerName val="0"/>
          <c:showPercent val="0"/>
          <c:showBubbleSize val="0"/>
          <c:showLeaderLines val="0"/>
        </c:dLbls>
      </c:pie3DChart>
    </c:plotArea>
    <c:plotVisOnly val="1"/>
    <c:dispBlanksAs val="gap"/>
    <c:showDLblsOverMax val="0"/>
  </c:chart>
  <c:externalData r:id="rId1">
    <c:autoUpdate val="0"/>
  </c:externalData>
</c:chartSpace>
</file>

<file path=ppt/charts/chart2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30"/>
      <c:rotY val="0"/>
      <c:rAngAx val="0"/>
    </c:view3D>
    <c:floor>
      <c:thickness val="0"/>
    </c:floor>
    <c:sideWall>
      <c:thickness val="0"/>
    </c:sideWall>
    <c:backWall>
      <c:thickness val="0"/>
    </c:backWall>
    <c:plotArea>
      <c:layout>
        <c:manualLayout>
          <c:layoutTarget val="inner"/>
          <c:xMode val="edge"/>
          <c:yMode val="edge"/>
          <c:x val="6.9444444444444493E-3"/>
          <c:y val="3.0092592592592591E-2"/>
          <c:w val="0.97500000000000031"/>
          <c:h val="0.93055555555555569"/>
        </c:manualLayout>
      </c:layout>
      <c:pie3DChart>
        <c:varyColors val="1"/>
        <c:ser>
          <c:idx val="0"/>
          <c:order val="0"/>
          <c:explosion val="25"/>
          <c:dLbls>
            <c:dLbl>
              <c:idx val="0"/>
              <c:layout>
                <c:manualLayout>
                  <c:x val="-0.12939189189189193"/>
                  <c:y val="3.8137420322459689E-2"/>
                </c:manualLayout>
              </c:layout>
              <c:showLegendKey val="0"/>
              <c:showVal val="1"/>
              <c:showCatName val="1"/>
              <c:showSerName val="0"/>
              <c:showPercent val="0"/>
              <c:showBubbleSize val="0"/>
              <c:extLst>
                <c:ext xmlns:c15="http://schemas.microsoft.com/office/drawing/2012/chart" uri="{CE6537A1-D6FC-4f65-9D91-7224C49458BB}">
                  <c15:layout/>
                </c:ext>
              </c:extLst>
            </c:dLbl>
            <c:dLbl>
              <c:idx val="2"/>
              <c:layout>
                <c:manualLayout>
                  <c:x val="3.0180180180180184E-3"/>
                  <c:y val="7.5915823022122242E-2"/>
                </c:manualLayout>
              </c:layout>
              <c:showLegendKey val="0"/>
              <c:showVal val="1"/>
              <c:showCatName val="1"/>
              <c:showSerName val="0"/>
              <c:showPercent val="0"/>
              <c:showBubbleSize val="0"/>
              <c:extLst>
                <c:ext xmlns:c15="http://schemas.microsoft.com/office/drawing/2012/chart" uri="{CE6537A1-D6FC-4f65-9D91-7224C49458BB}">
                  <c15:layout/>
                </c:ext>
              </c:extLst>
            </c:dLbl>
            <c:dLbl>
              <c:idx val="3"/>
              <c:layout>
                <c:manualLayout>
                  <c:x val="4.7549123927076699E-2"/>
                  <c:y val="5.9523809523809521E-3"/>
                </c:manualLayout>
              </c:layout>
              <c:showLegendKey val="0"/>
              <c:showVal val="1"/>
              <c:showCatName val="1"/>
              <c:showSerName val="0"/>
              <c:showPercent val="0"/>
              <c:showBubbleSize val="0"/>
              <c:extLst>
                <c:ext xmlns:c15="http://schemas.microsoft.com/office/drawing/2012/chart" uri="{CE6537A1-D6FC-4f65-9D91-7224C49458BB}">
                  <c15:layout/>
                </c:ext>
              </c:extLst>
            </c:dLbl>
            <c:dLbl>
              <c:idx val="4"/>
              <c:layout>
                <c:manualLayout>
                  <c:x val="0.16706036745406824"/>
                  <c:y val="5.9523809523809521E-3"/>
                </c:manualLayout>
              </c:layout>
              <c:showLegendKey val="0"/>
              <c:showVal val="1"/>
              <c:showCatName val="1"/>
              <c:showSerName val="0"/>
              <c:showPercent val="0"/>
              <c:showBubbleSize val="0"/>
              <c:extLst>
                <c:ext xmlns:c15="http://schemas.microsoft.com/office/drawing/2012/chart" uri="{CE6537A1-D6FC-4f65-9D91-7224C49458BB}">
                  <c15:layout/>
                </c:ext>
              </c:extLst>
            </c:dLbl>
            <c:spPr>
              <a:noFill/>
              <a:ln>
                <a:noFill/>
              </a:ln>
              <a:effectLst/>
            </c:spPr>
            <c:showLegendKey val="0"/>
            <c:showVal val="1"/>
            <c:showCatName val="1"/>
            <c:showSerName val="0"/>
            <c:showPercent val="0"/>
            <c:showBubbleSize val="0"/>
            <c:showLeaderLines val="0"/>
            <c:extLst>
              <c:ext xmlns:c15="http://schemas.microsoft.com/office/drawing/2012/chart" uri="{CE6537A1-D6FC-4f65-9D91-7224C49458BB}">
                <c15:layout/>
              </c:ext>
            </c:extLst>
          </c:dLbls>
          <c:cat>
            <c:strRef>
              <c:f>'Part C '!$T$3:$X$3</c:f>
              <c:strCache>
                <c:ptCount val="5"/>
                <c:pt idx="0">
                  <c:v>Strongly agree</c:v>
                </c:pt>
                <c:pt idx="1">
                  <c:v>agree</c:v>
                </c:pt>
                <c:pt idx="2">
                  <c:v>disagree</c:v>
                </c:pt>
                <c:pt idx="3">
                  <c:v>strongly disagree</c:v>
                </c:pt>
                <c:pt idx="4">
                  <c:v>Neither agree nor disagree</c:v>
                </c:pt>
              </c:strCache>
            </c:strRef>
          </c:cat>
          <c:val>
            <c:numRef>
              <c:f>'Part C '!$T$4:$X$4</c:f>
              <c:numCache>
                <c:formatCode>0%</c:formatCode>
                <c:ptCount val="5"/>
                <c:pt idx="0">
                  <c:v>0.2605042016806724</c:v>
                </c:pt>
                <c:pt idx="1">
                  <c:v>0.52941176470588236</c:v>
                </c:pt>
                <c:pt idx="2">
                  <c:v>8.4033613445378144E-2</c:v>
                </c:pt>
                <c:pt idx="3">
                  <c:v>3.3613445378151259E-2</c:v>
                </c:pt>
                <c:pt idx="4">
                  <c:v>9.2436974789915971E-2</c:v>
                </c:pt>
              </c:numCache>
            </c:numRef>
          </c:val>
        </c:ser>
        <c:dLbls>
          <c:showLegendKey val="0"/>
          <c:showVal val="1"/>
          <c:showCatName val="1"/>
          <c:showSerName val="0"/>
          <c:showPercent val="0"/>
          <c:showBubbleSize val="0"/>
          <c:showLeaderLines val="0"/>
        </c:dLbls>
      </c:pie3DChart>
    </c:plotArea>
    <c:plotVisOnly val="1"/>
    <c:dispBlanksAs val="gap"/>
    <c:showDLblsOverMax val="0"/>
  </c:chart>
  <c:txPr>
    <a:bodyPr/>
    <a:lstStyle/>
    <a:p>
      <a:pPr>
        <a:defRPr sz="800"/>
      </a:pPr>
      <a:endParaRPr lang="en-US"/>
    </a:p>
  </c:txPr>
  <c:externalData r:id="rId1">
    <c:autoUpdate val="0"/>
  </c:externalData>
</c:chartSpace>
</file>

<file path=ppt/charts/chart2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30"/>
      <c:rotY val="0"/>
      <c:rAngAx val="0"/>
    </c:view3D>
    <c:floor>
      <c:thickness val="0"/>
    </c:floor>
    <c:sideWall>
      <c:thickness val="0"/>
    </c:sideWall>
    <c:backWall>
      <c:thickness val="0"/>
    </c:backWall>
    <c:plotArea>
      <c:layout>
        <c:manualLayout>
          <c:layoutTarget val="inner"/>
          <c:xMode val="edge"/>
          <c:yMode val="edge"/>
          <c:x val="6.9444444444444493E-3"/>
          <c:y val="3.0092592592592591E-2"/>
          <c:w val="0.97500000000000031"/>
          <c:h val="0.93055555555555569"/>
        </c:manualLayout>
      </c:layout>
      <c:pie3DChart>
        <c:varyColors val="1"/>
        <c:ser>
          <c:idx val="0"/>
          <c:order val="0"/>
          <c:explosion val="25"/>
          <c:dLbls>
            <c:dLbl>
              <c:idx val="2"/>
              <c:layout>
                <c:manualLayout>
                  <c:x val="2.6205276971957457E-3"/>
                  <c:y val="2.1626421697287831E-2"/>
                </c:manualLayout>
              </c:layout>
              <c:showLegendKey val="0"/>
              <c:showVal val="1"/>
              <c:showCatName val="1"/>
              <c:showSerName val="0"/>
              <c:showPercent val="0"/>
              <c:showBubbleSize val="0"/>
              <c:extLst>
                <c:ext xmlns:c15="http://schemas.microsoft.com/office/drawing/2012/chart" uri="{CE6537A1-D6FC-4f65-9D91-7224C49458BB}">
                  <c15:layout/>
                </c:ext>
              </c:extLst>
            </c:dLbl>
            <c:spPr>
              <a:noFill/>
              <a:ln>
                <a:noFill/>
              </a:ln>
              <a:effectLst/>
            </c:spPr>
            <c:showLegendKey val="0"/>
            <c:showVal val="1"/>
            <c:showCatName val="1"/>
            <c:showSerName val="0"/>
            <c:showPercent val="0"/>
            <c:showBubbleSize val="0"/>
            <c:showLeaderLines val="0"/>
            <c:extLst>
              <c:ext xmlns:c15="http://schemas.microsoft.com/office/drawing/2012/chart" uri="{CE6537A1-D6FC-4f65-9D91-7224C49458BB}">
                <c15:layout/>
              </c:ext>
            </c:extLst>
          </c:dLbls>
          <c:cat>
            <c:strRef>
              <c:f>'Part C '!$T$3:$X$3</c:f>
              <c:strCache>
                <c:ptCount val="5"/>
                <c:pt idx="0">
                  <c:v>Strongly agree</c:v>
                </c:pt>
                <c:pt idx="1">
                  <c:v>agree</c:v>
                </c:pt>
                <c:pt idx="2">
                  <c:v>disagree</c:v>
                </c:pt>
                <c:pt idx="3">
                  <c:v>strongly disagree</c:v>
                </c:pt>
                <c:pt idx="4">
                  <c:v>Neither agree nor disagree</c:v>
                </c:pt>
              </c:strCache>
            </c:strRef>
          </c:cat>
          <c:val>
            <c:numRef>
              <c:f>'Part C '!$T$15:$X$15</c:f>
              <c:numCache>
                <c:formatCode>0%</c:formatCode>
                <c:ptCount val="5"/>
                <c:pt idx="0">
                  <c:v>7.0866141732283477E-2</c:v>
                </c:pt>
                <c:pt idx="1">
                  <c:v>0.6614173228346456</c:v>
                </c:pt>
                <c:pt idx="2">
                  <c:v>0.11811023622047245</c:v>
                </c:pt>
                <c:pt idx="3">
                  <c:v>4.7244094488188976E-2</c:v>
                </c:pt>
                <c:pt idx="4">
                  <c:v>0.10236220472440948</c:v>
                </c:pt>
              </c:numCache>
            </c:numRef>
          </c:val>
        </c:ser>
        <c:dLbls>
          <c:showLegendKey val="0"/>
          <c:showVal val="1"/>
          <c:showCatName val="1"/>
          <c:showSerName val="0"/>
          <c:showPercent val="0"/>
          <c:showBubbleSize val="0"/>
          <c:showLeaderLines val="0"/>
        </c:dLbls>
      </c:pie3DChart>
    </c:plotArea>
    <c:plotVisOnly val="1"/>
    <c:dispBlanksAs val="gap"/>
    <c:showDLblsOverMax val="0"/>
  </c:chart>
  <c:txPr>
    <a:bodyPr/>
    <a:lstStyle/>
    <a:p>
      <a:pPr>
        <a:defRPr sz="800"/>
      </a:pPr>
      <a:endParaRPr lang="en-US"/>
    </a:p>
  </c:txPr>
  <c:externalData r:id="rId1">
    <c:autoUpdate val="0"/>
  </c:externalData>
</c:chartSpace>
</file>

<file path=ppt/charts/chart2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30"/>
      <c:rotY val="0"/>
      <c:rAngAx val="0"/>
    </c:view3D>
    <c:floor>
      <c:thickness val="0"/>
    </c:floor>
    <c:sideWall>
      <c:thickness val="0"/>
    </c:sideWall>
    <c:backWall>
      <c:thickness val="0"/>
    </c:backWall>
    <c:plotArea>
      <c:layout>
        <c:manualLayout>
          <c:layoutTarget val="inner"/>
          <c:xMode val="edge"/>
          <c:yMode val="edge"/>
          <c:x val="6.9444444444444493E-3"/>
          <c:y val="3.0092592592592591E-2"/>
          <c:w val="0.97500000000000031"/>
          <c:h val="0.93055555555555569"/>
        </c:manualLayout>
      </c:layout>
      <c:pie3DChart>
        <c:varyColors val="1"/>
        <c:ser>
          <c:idx val="0"/>
          <c:order val="0"/>
          <c:explosion val="25"/>
          <c:dLbls>
            <c:dLbl>
              <c:idx val="0"/>
              <c:layout>
                <c:manualLayout>
                  <c:x val="-0.1064050196850394"/>
                  <c:y val="7.407407407407407E-2"/>
                </c:manualLayout>
              </c:layout>
              <c:showLegendKey val="0"/>
              <c:showVal val="1"/>
              <c:showCatName val="1"/>
              <c:showSerName val="0"/>
              <c:showPercent val="0"/>
              <c:showBubbleSize val="0"/>
              <c:extLst>
                <c:ext xmlns:c15="http://schemas.microsoft.com/office/drawing/2012/chart" uri="{CE6537A1-D6FC-4f65-9D91-7224C49458BB}">
                  <c15:layout/>
                </c:ext>
              </c:extLst>
            </c:dLbl>
            <c:dLbl>
              <c:idx val="2"/>
              <c:layout>
                <c:manualLayout>
                  <c:x val="4.0616797900262487E-4"/>
                  <c:y val="-6.121123748420338E-2"/>
                </c:manualLayout>
              </c:layout>
              <c:showLegendKey val="0"/>
              <c:showVal val="1"/>
              <c:showCatName val="1"/>
              <c:showSerName val="0"/>
              <c:showPercent val="0"/>
              <c:showBubbleSize val="0"/>
              <c:extLst>
                <c:ext xmlns:c15="http://schemas.microsoft.com/office/drawing/2012/chart" uri="{CE6537A1-D6FC-4f65-9D91-7224C49458BB}">
                  <c15:layout/>
                </c:ext>
              </c:extLst>
            </c:dLbl>
            <c:dLbl>
              <c:idx val="3"/>
              <c:layout>
                <c:manualLayout>
                  <c:x val="2.6875000000000007E-3"/>
                  <c:y val="-2.4861475648877231E-2"/>
                </c:manualLayout>
              </c:layout>
              <c:showLegendKey val="0"/>
              <c:showVal val="1"/>
              <c:showCatName val="1"/>
              <c:showSerName val="0"/>
              <c:showPercent val="0"/>
              <c:showBubbleSize val="0"/>
              <c:extLst>
                <c:ext xmlns:c15="http://schemas.microsoft.com/office/drawing/2012/chart" uri="{CE6537A1-D6FC-4f65-9D91-7224C49458BB}">
                  <c15:layout/>
                </c:ext>
              </c:extLst>
            </c:dLbl>
            <c:dLbl>
              <c:idx val="4"/>
              <c:layout>
                <c:manualLayout>
                  <c:x val="0.18942191601049874"/>
                  <c:y val="6.1728395061728392E-3"/>
                </c:manualLayout>
              </c:layout>
              <c:showLegendKey val="0"/>
              <c:showVal val="1"/>
              <c:showCatName val="1"/>
              <c:showSerName val="0"/>
              <c:showPercent val="0"/>
              <c:showBubbleSize val="0"/>
              <c:extLst>
                <c:ext xmlns:c15="http://schemas.microsoft.com/office/drawing/2012/chart" uri="{CE6537A1-D6FC-4f65-9D91-7224C49458BB}">
                  <c15:layout/>
                </c:ext>
              </c:extLst>
            </c:dLbl>
            <c:spPr>
              <a:noFill/>
              <a:ln>
                <a:noFill/>
              </a:ln>
              <a:effectLst/>
            </c:spPr>
            <c:showLegendKey val="0"/>
            <c:showVal val="1"/>
            <c:showCatName val="1"/>
            <c:showSerName val="0"/>
            <c:showPercent val="0"/>
            <c:showBubbleSize val="0"/>
            <c:showLeaderLines val="0"/>
            <c:extLst>
              <c:ext xmlns:c15="http://schemas.microsoft.com/office/drawing/2012/chart" uri="{CE6537A1-D6FC-4f65-9D91-7224C49458BB}">
                <c15:layout/>
              </c:ext>
            </c:extLst>
          </c:dLbls>
          <c:cat>
            <c:strRef>
              <c:f>'Part C '!$T$3:$X$3</c:f>
              <c:strCache>
                <c:ptCount val="5"/>
                <c:pt idx="0">
                  <c:v>Strongly agree</c:v>
                </c:pt>
                <c:pt idx="1">
                  <c:v>agree</c:v>
                </c:pt>
                <c:pt idx="2">
                  <c:v>disagree</c:v>
                </c:pt>
                <c:pt idx="3">
                  <c:v>strongly disagree</c:v>
                </c:pt>
                <c:pt idx="4">
                  <c:v>Neither agree nor disagree</c:v>
                </c:pt>
              </c:strCache>
            </c:strRef>
          </c:cat>
          <c:val>
            <c:numRef>
              <c:f>'Part C '!$T$17:$X$17</c:f>
              <c:numCache>
                <c:formatCode>0%</c:formatCode>
                <c:ptCount val="5"/>
                <c:pt idx="0">
                  <c:v>0.12765957446808507</c:v>
                </c:pt>
                <c:pt idx="1">
                  <c:v>0.53191489361702138</c:v>
                </c:pt>
                <c:pt idx="2">
                  <c:v>0.13475177304964536</c:v>
                </c:pt>
                <c:pt idx="3">
                  <c:v>2.8368794326241131E-2</c:v>
                </c:pt>
                <c:pt idx="4">
                  <c:v>0.17730496453900713</c:v>
                </c:pt>
              </c:numCache>
            </c:numRef>
          </c:val>
        </c:ser>
        <c:dLbls>
          <c:showLegendKey val="0"/>
          <c:showVal val="1"/>
          <c:showCatName val="1"/>
          <c:showSerName val="0"/>
          <c:showPercent val="0"/>
          <c:showBubbleSize val="0"/>
          <c:showLeaderLines val="0"/>
        </c:dLbls>
      </c:pie3DChart>
    </c:plotArea>
    <c:plotVisOnly val="1"/>
    <c:dispBlanksAs val="gap"/>
    <c:showDLblsOverMax val="0"/>
  </c:chart>
  <c:txPr>
    <a:bodyPr/>
    <a:lstStyle/>
    <a:p>
      <a:pPr>
        <a:defRPr sz="800"/>
      </a:pPr>
      <a:endParaRPr lang="en-US"/>
    </a:p>
  </c:txPr>
  <c:externalData r:id="rId1">
    <c:autoUpdate val="0"/>
  </c:externalData>
</c:chartSpace>
</file>

<file path=ppt/charts/chart2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30"/>
      <c:rotY val="0"/>
      <c:rAngAx val="0"/>
    </c:view3D>
    <c:floor>
      <c:thickness val="0"/>
    </c:floor>
    <c:sideWall>
      <c:thickness val="0"/>
    </c:sideWall>
    <c:backWall>
      <c:thickness val="0"/>
    </c:backWall>
    <c:plotArea>
      <c:layout>
        <c:manualLayout>
          <c:layoutTarget val="inner"/>
          <c:xMode val="edge"/>
          <c:yMode val="edge"/>
          <c:x val="6.9444444444444493E-3"/>
          <c:y val="3.0092592592592591E-2"/>
          <c:w val="0.97500000000000031"/>
          <c:h val="0.93055555555555569"/>
        </c:manualLayout>
      </c:layout>
      <c:pie3DChart>
        <c:varyColors val="1"/>
        <c:ser>
          <c:idx val="0"/>
          <c:order val="0"/>
          <c:explosion val="25"/>
          <c:dLbls>
            <c:dLbl>
              <c:idx val="0"/>
              <c:layout>
                <c:manualLayout>
                  <c:x val="-0.10949502933754904"/>
                  <c:y val="3.7533501499932738E-2"/>
                </c:manualLayout>
              </c:layout>
              <c:showLegendKey val="0"/>
              <c:showVal val="1"/>
              <c:showCatName val="1"/>
              <c:showSerName val="0"/>
              <c:showPercent val="0"/>
              <c:showBubbleSize val="0"/>
              <c:extLst>
                <c:ext xmlns:c15="http://schemas.microsoft.com/office/drawing/2012/chart" uri="{CE6537A1-D6FC-4f65-9D91-7224C49458BB}">
                  <c15:layout/>
                </c:ext>
              </c:extLst>
            </c:dLbl>
            <c:dLbl>
              <c:idx val="3"/>
              <c:layout>
                <c:manualLayout>
                  <c:x val="2.8056628056628051E-3"/>
                  <c:y val="-1.408399961045095E-2"/>
                </c:manualLayout>
              </c:layout>
              <c:showLegendKey val="0"/>
              <c:showVal val="1"/>
              <c:showCatName val="1"/>
              <c:showSerName val="0"/>
              <c:showPercent val="0"/>
              <c:showBubbleSize val="0"/>
              <c:extLst>
                <c:ext xmlns:c15="http://schemas.microsoft.com/office/drawing/2012/chart" uri="{CE6537A1-D6FC-4f65-9D91-7224C49458BB}">
                  <c15:layout/>
                </c:ext>
              </c:extLst>
            </c:dLbl>
            <c:dLbl>
              <c:idx val="4"/>
              <c:layout>
                <c:manualLayout>
                  <c:x val="8.8893280231862937E-2"/>
                  <c:y val="3.7533501499932738E-2"/>
                </c:manualLayout>
              </c:layout>
              <c:showLegendKey val="0"/>
              <c:showVal val="1"/>
              <c:showCatName val="1"/>
              <c:showSerName val="0"/>
              <c:showPercent val="0"/>
              <c:showBubbleSize val="0"/>
              <c:extLst>
                <c:ext xmlns:c15="http://schemas.microsoft.com/office/drawing/2012/chart" uri="{CE6537A1-D6FC-4f65-9D91-7224C49458BB}">
                  <c15:layout/>
                </c:ext>
              </c:extLst>
            </c:dLbl>
            <c:spPr>
              <a:noFill/>
              <a:ln>
                <a:noFill/>
              </a:ln>
              <a:effectLst/>
            </c:spPr>
            <c:showLegendKey val="0"/>
            <c:showVal val="1"/>
            <c:showCatName val="1"/>
            <c:showSerName val="0"/>
            <c:showPercent val="0"/>
            <c:showBubbleSize val="0"/>
            <c:showLeaderLines val="0"/>
            <c:extLst>
              <c:ext xmlns:c15="http://schemas.microsoft.com/office/drawing/2012/chart" uri="{CE6537A1-D6FC-4f65-9D91-7224C49458BB}">
                <c15:layout/>
              </c:ext>
            </c:extLst>
          </c:dLbls>
          <c:cat>
            <c:strRef>
              <c:f>'Part C '!$T$3:$X$3</c:f>
              <c:strCache>
                <c:ptCount val="5"/>
                <c:pt idx="0">
                  <c:v>Strongly agree</c:v>
                </c:pt>
                <c:pt idx="1">
                  <c:v>agree</c:v>
                </c:pt>
                <c:pt idx="2">
                  <c:v>disagree</c:v>
                </c:pt>
                <c:pt idx="3">
                  <c:v>strongly disagree</c:v>
                </c:pt>
                <c:pt idx="4">
                  <c:v>Neither agree nor disagree</c:v>
                </c:pt>
              </c:strCache>
            </c:strRef>
          </c:cat>
          <c:val>
            <c:numRef>
              <c:f>'Part C '!$T$19:$X$19</c:f>
              <c:numCache>
                <c:formatCode>0%</c:formatCode>
                <c:ptCount val="5"/>
                <c:pt idx="0">
                  <c:v>0.1096774193548387</c:v>
                </c:pt>
                <c:pt idx="1">
                  <c:v>0.49032258064516138</c:v>
                </c:pt>
                <c:pt idx="2">
                  <c:v>0.12903225806451613</c:v>
                </c:pt>
                <c:pt idx="3">
                  <c:v>0.14838709677419357</c:v>
                </c:pt>
                <c:pt idx="4">
                  <c:v>0.12258064516129034</c:v>
                </c:pt>
              </c:numCache>
            </c:numRef>
          </c:val>
        </c:ser>
        <c:dLbls>
          <c:showLegendKey val="0"/>
          <c:showVal val="1"/>
          <c:showCatName val="1"/>
          <c:showSerName val="0"/>
          <c:showPercent val="0"/>
          <c:showBubbleSize val="0"/>
          <c:showLeaderLines val="0"/>
        </c:dLbls>
      </c:pie3DChart>
    </c:plotArea>
    <c:plotVisOnly val="1"/>
    <c:dispBlanksAs val="gap"/>
    <c:showDLblsOverMax val="0"/>
  </c:chart>
  <c:txPr>
    <a:bodyPr/>
    <a:lstStyle/>
    <a:p>
      <a:pPr>
        <a:defRPr sz="700"/>
      </a:pPr>
      <a:endParaRPr lang="en-US"/>
    </a:p>
  </c:txPr>
  <c:externalData r:id="rId1">
    <c:autoUpdate val="0"/>
  </c:externalData>
</c:chartSpace>
</file>

<file path=ppt/charts/chart2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30"/>
      <c:rotY val="0"/>
      <c:rAngAx val="0"/>
    </c:view3D>
    <c:floor>
      <c:thickness val="0"/>
    </c:floor>
    <c:sideWall>
      <c:thickness val="0"/>
    </c:sideWall>
    <c:backWall>
      <c:thickness val="0"/>
    </c:backWall>
    <c:plotArea>
      <c:layout>
        <c:manualLayout>
          <c:layoutTarget val="inner"/>
          <c:xMode val="edge"/>
          <c:yMode val="edge"/>
          <c:x val="6.9444444444444493E-3"/>
          <c:y val="3.0092592592592591E-2"/>
          <c:w val="0.97500000000000031"/>
          <c:h val="0.93055555555555569"/>
        </c:manualLayout>
      </c:layout>
      <c:pie3DChart>
        <c:varyColors val="1"/>
        <c:ser>
          <c:idx val="0"/>
          <c:order val="0"/>
          <c:explosion val="25"/>
          <c:dLbls>
            <c:dLbl>
              <c:idx val="0"/>
              <c:layout>
                <c:manualLayout>
                  <c:x val="-8.3926668257376963E-2"/>
                  <c:y val="4.7619047619047623E-2"/>
                </c:manualLayout>
              </c:layout>
              <c:showLegendKey val="0"/>
              <c:showVal val="1"/>
              <c:showCatName val="1"/>
              <c:showSerName val="0"/>
              <c:showPercent val="0"/>
              <c:showBubbleSize val="0"/>
              <c:extLst>
                <c:ext xmlns:c15="http://schemas.microsoft.com/office/drawing/2012/chart" uri="{CE6537A1-D6FC-4f65-9D91-7224C49458BB}">
                  <c15:layout/>
                </c:ext>
              </c:extLst>
            </c:dLbl>
            <c:dLbl>
              <c:idx val="2"/>
              <c:layout>
                <c:manualLayout>
                  <c:x val="3.2070707070707082E-3"/>
                  <c:y val="-8.9723784526934136E-2"/>
                </c:manualLayout>
              </c:layout>
              <c:showLegendKey val="0"/>
              <c:showVal val="1"/>
              <c:showCatName val="1"/>
              <c:showSerName val="0"/>
              <c:showPercent val="0"/>
              <c:showBubbleSize val="0"/>
              <c:extLst>
                <c:ext xmlns:c15="http://schemas.microsoft.com/office/drawing/2012/chart" uri="{CE6537A1-D6FC-4f65-9D91-7224C49458BB}">
                  <c15:layout/>
                </c:ext>
              </c:extLst>
            </c:dLbl>
            <c:dLbl>
              <c:idx val="3"/>
              <c:layout>
                <c:manualLayout>
                  <c:x val="3.2070707070707082E-3"/>
                  <c:y val="-7.6450443694538184E-2"/>
                </c:manualLayout>
              </c:layout>
              <c:showLegendKey val="0"/>
              <c:showVal val="1"/>
              <c:showCatName val="1"/>
              <c:showSerName val="0"/>
              <c:showPercent val="0"/>
              <c:showBubbleSize val="0"/>
              <c:extLst>
                <c:ext xmlns:c15="http://schemas.microsoft.com/office/drawing/2012/chart" uri="{CE6537A1-D6FC-4f65-9D91-7224C49458BB}">
                  <c15:layout/>
                </c:ext>
              </c:extLst>
            </c:dLbl>
            <c:dLbl>
              <c:idx val="4"/>
              <c:layout>
                <c:manualLayout>
                  <c:x val="0.18822814761791143"/>
                  <c:y val="7.9365079365079378E-3"/>
                </c:manualLayout>
              </c:layout>
              <c:showLegendKey val="0"/>
              <c:showVal val="1"/>
              <c:showCatName val="1"/>
              <c:showSerName val="0"/>
              <c:showPercent val="0"/>
              <c:showBubbleSize val="0"/>
              <c:extLst>
                <c:ext xmlns:c15="http://schemas.microsoft.com/office/drawing/2012/chart" uri="{CE6537A1-D6FC-4f65-9D91-7224C49458BB}">
                  <c15:layout/>
                </c:ext>
              </c:extLst>
            </c:dLbl>
            <c:spPr>
              <a:noFill/>
              <a:ln>
                <a:noFill/>
              </a:ln>
              <a:effectLst/>
            </c:spPr>
            <c:showLegendKey val="0"/>
            <c:showVal val="1"/>
            <c:showCatName val="1"/>
            <c:showSerName val="0"/>
            <c:showPercent val="0"/>
            <c:showBubbleSize val="0"/>
            <c:showLeaderLines val="0"/>
            <c:extLst>
              <c:ext xmlns:c15="http://schemas.microsoft.com/office/drawing/2012/chart" uri="{CE6537A1-D6FC-4f65-9D91-7224C49458BB}">
                <c15:layout/>
              </c:ext>
            </c:extLst>
          </c:dLbls>
          <c:cat>
            <c:strRef>
              <c:f>'Part C '!$T$3:$X$3</c:f>
              <c:strCache>
                <c:ptCount val="5"/>
                <c:pt idx="0">
                  <c:v>Strongly agree</c:v>
                </c:pt>
                <c:pt idx="1">
                  <c:v>agree</c:v>
                </c:pt>
                <c:pt idx="2">
                  <c:v>disagree</c:v>
                </c:pt>
                <c:pt idx="3">
                  <c:v>strongly disagree</c:v>
                </c:pt>
                <c:pt idx="4">
                  <c:v>Neither agree nor disagree</c:v>
                </c:pt>
              </c:strCache>
            </c:strRef>
          </c:cat>
          <c:val>
            <c:numRef>
              <c:f>'Part C '!$T$21:$X$21</c:f>
              <c:numCache>
                <c:formatCode>0%</c:formatCode>
                <c:ptCount val="5"/>
                <c:pt idx="0">
                  <c:v>4.2857142857142871E-2</c:v>
                </c:pt>
                <c:pt idx="1">
                  <c:v>0.62142857142857166</c:v>
                </c:pt>
                <c:pt idx="2">
                  <c:v>7.1428571428571425E-2</c:v>
                </c:pt>
                <c:pt idx="3">
                  <c:v>6.4285714285714293E-2</c:v>
                </c:pt>
                <c:pt idx="4">
                  <c:v>0.20714285714285718</c:v>
                </c:pt>
              </c:numCache>
            </c:numRef>
          </c:val>
        </c:ser>
        <c:dLbls>
          <c:showLegendKey val="0"/>
          <c:showVal val="1"/>
          <c:showCatName val="1"/>
          <c:showSerName val="0"/>
          <c:showPercent val="0"/>
          <c:showBubbleSize val="0"/>
          <c:showLeaderLines val="0"/>
        </c:dLbls>
      </c:pie3DChart>
    </c:plotArea>
    <c:plotVisOnly val="1"/>
    <c:dispBlanksAs val="gap"/>
    <c:showDLblsOverMax val="0"/>
  </c:chart>
  <c:txPr>
    <a:bodyPr/>
    <a:lstStyle/>
    <a:p>
      <a:pPr>
        <a:defRPr sz="700"/>
      </a:pPr>
      <a:endParaRPr lang="en-US"/>
    </a:p>
  </c:txPr>
  <c:externalData r:id="rId1">
    <c:autoUpdate val="0"/>
  </c:externalData>
</c:chartSpace>
</file>

<file path=ppt/charts/chart2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30"/>
      <c:rotY val="0"/>
      <c:rAngAx val="0"/>
    </c:view3D>
    <c:floor>
      <c:thickness val="0"/>
    </c:floor>
    <c:sideWall>
      <c:thickness val="0"/>
    </c:sideWall>
    <c:backWall>
      <c:thickness val="0"/>
    </c:backWall>
    <c:plotArea>
      <c:layout>
        <c:manualLayout>
          <c:layoutTarget val="inner"/>
          <c:xMode val="edge"/>
          <c:yMode val="edge"/>
          <c:x val="6.9444444444444493E-3"/>
          <c:y val="3.0092592592592591E-2"/>
          <c:w val="0.97500000000000031"/>
          <c:h val="0.93055555555555569"/>
        </c:manualLayout>
      </c:layout>
      <c:pie3DChart>
        <c:varyColors val="1"/>
        <c:ser>
          <c:idx val="0"/>
          <c:order val="0"/>
          <c:explosion val="25"/>
          <c:dLbls>
            <c:dLbl>
              <c:idx val="0"/>
              <c:layout>
                <c:manualLayout>
                  <c:x val="2.619404533196237E-2"/>
                  <c:y val="4.4241026747382416E-2"/>
                </c:manualLayout>
              </c:layout>
              <c:showLegendKey val="0"/>
              <c:showVal val="1"/>
              <c:showCatName val="1"/>
              <c:showSerName val="0"/>
              <c:showPercent val="0"/>
              <c:showBubbleSize val="0"/>
              <c:extLst>
                <c:ext xmlns:c15="http://schemas.microsoft.com/office/drawing/2012/chart" uri="{CE6537A1-D6FC-4f65-9D91-7224C49458BB}">
                  <c15:layout/>
                </c:ext>
              </c:extLst>
            </c:dLbl>
            <c:dLbl>
              <c:idx val="3"/>
              <c:layout>
                <c:manualLayout>
                  <c:x val="3.3103336309765409E-3"/>
                  <c:y val="-5.0826609289870865E-2"/>
                </c:manualLayout>
              </c:layout>
              <c:showLegendKey val="0"/>
              <c:showVal val="1"/>
              <c:showCatName val="1"/>
              <c:showSerName val="0"/>
              <c:showPercent val="0"/>
              <c:showBubbleSize val="0"/>
              <c:extLst>
                <c:ext xmlns:c15="http://schemas.microsoft.com/office/drawing/2012/chart" uri="{CE6537A1-D6FC-4f65-9D91-7224C49458BB}">
                  <c15:layout/>
                </c:ext>
              </c:extLst>
            </c:dLbl>
            <c:dLbl>
              <c:idx val="4"/>
              <c:layout>
                <c:manualLayout>
                  <c:x val="0.14671735620676288"/>
                  <c:y val="4.4241026747382416E-2"/>
                </c:manualLayout>
              </c:layout>
              <c:showLegendKey val="0"/>
              <c:showVal val="1"/>
              <c:showCatName val="1"/>
              <c:showSerName val="0"/>
              <c:showPercent val="0"/>
              <c:showBubbleSize val="0"/>
              <c:extLst>
                <c:ext xmlns:c15="http://schemas.microsoft.com/office/drawing/2012/chart" uri="{CE6537A1-D6FC-4f65-9D91-7224C49458BB}">
                  <c15:layout/>
                </c:ext>
              </c:extLst>
            </c:dLbl>
            <c:spPr>
              <a:noFill/>
              <a:ln>
                <a:noFill/>
              </a:ln>
              <a:effectLst/>
            </c:spPr>
            <c:showLegendKey val="0"/>
            <c:showVal val="1"/>
            <c:showCatName val="1"/>
            <c:showSerName val="0"/>
            <c:showPercent val="0"/>
            <c:showBubbleSize val="0"/>
            <c:showLeaderLines val="0"/>
            <c:extLst>
              <c:ext xmlns:c15="http://schemas.microsoft.com/office/drawing/2012/chart" uri="{CE6537A1-D6FC-4f65-9D91-7224C49458BB}">
                <c15:layout/>
              </c:ext>
            </c:extLst>
          </c:dLbls>
          <c:cat>
            <c:strRef>
              <c:f>'Part C '!$T$3:$X$3</c:f>
              <c:strCache>
                <c:ptCount val="5"/>
                <c:pt idx="0">
                  <c:v>Strongly agree</c:v>
                </c:pt>
                <c:pt idx="1">
                  <c:v>agree</c:v>
                </c:pt>
                <c:pt idx="2">
                  <c:v>disagree</c:v>
                </c:pt>
                <c:pt idx="3">
                  <c:v>strongly disagree</c:v>
                </c:pt>
                <c:pt idx="4">
                  <c:v>Neither agree nor disagree</c:v>
                </c:pt>
              </c:strCache>
            </c:strRef>
          </c:cat>
          <c:val>
            <c:numRef>
              <c:f>'Part C '!$T$23:$X$23</c:f>
              <c:numCache>
                <c:formatCode>0%</c:formatCode>
                <c:ptCount val="5"/>
                <c:pt idx="0">
                  <c:v>6.666666666666668E-2</c:v>
                </c:pt>
                <c:pt idx="1">
                  <c:v>0.55333333333333334</c:v>
                </c:pt>
                <c:pt idx="2">
                  <c:v>0.12666666666666668</c:v>
                </c:pt>
                <c:pt idx="3">
                  <c:v>4.6666666666666676E-2</c:v>
                </c:pt>
                <c:pt idx="4">
                  <c:v>0.20666666666666669</c:v>
                </c:pt>
              </c:numCache>
            </c:numRef>
          </c:val>
        </c:ser>
        <c:dLbls>
          <c:showLegendKey val="0"/>
          <c:showVal val="1"/>
          <c:showCatName val="1"/>
          <c:showSerName val="0"/>
          <c:showPercent val="0"/>
          <c:showBubbleSize val="0"/>
          <c:showLeaderLines val="0"/>
        </c:dLbls>
      </c:pie3DChart>
    </c:plotArea>
    <c:plotVisOnly val="1"/>
    <c:dispBlanksAs val="gap"/>
    <c:showDLblsOverMax val="0"/>
  </c:chart>
  <c:txPr>
    <a:bodyPr/>
    <a:lstStyle/>
    <a:p>
      <a:pPr>
        <a:defRPr sz="800"/>
      </a:pPr>
      <a:endParaRPr lang="en-US"/>
    </a:p>
  </c:txPr>
  <c:externalData r:id="rId1">
    <c:autoUpdate val="0"/>
  </c:externalData>
</c:chartSpace>
</file>

<file path=ppt/charts/chart2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30"/>
      <c:rotY val="0"/>
      <c:rAngAx val="0"/>
    </c:view3D>
    <c:floor>
      <c:thickness val="0"/>
    </c:floor>
    <c:sideWall>
      <c:thickness val="0"/>
    </c:sideWall>
    <c:backWall>
      <c:thickness val="0"/>
    </c:backWall>
    <c:plotArea>
      <c:layout/>
      <c:pie3DChart>
        <c:varyColors val="1"/>
        <c:ser>
          <c:idx val="0"/>
          <c:order val="0"/>
          <c:explosion val="25"/>
          <c:dLbls>
            <c:spPr>
              <a:noFill/>
              <a:ln>
                <a:noFill/>
              </a:ln>
              <a:effectLst/>
            </c:spPr>
            <c:showLegendKey val="0"/>
            <c:showVal val="1"/>
            <c:showCatName val="1"/>
            <c:showSerName val="0"/>
            <c:showPercent val="0"/>
            <c:showBubbleSize val="0"/>
            <c:showLeaderLines val="0"/>
            <c:extLst>
              <c:ext xmlns:c15="http://schemas.microsoft.com/office/drawing/2012/chart" uri="{CE6537A1-D6FC-4f65-9D91-7224C49458BB}">
                <c15:layout/>
              </c:ext>
            </c:extLst>
          </c:dLbls>
          <c:cat>
            <c:strRef>
              <c:f>'Part C '!$AA$3:$AA$5</c:f>
              <c:strCache>
                <c:ptCount val="3"/>
                <c:pt idx="0">
                  <c:v>Yes </c:v>
                </c:pt>
                <c:pt idx="1">
                  <c:v>No </c:v>
                </c:pt>
                <c:pt idx="2">
                  <c:v>I don’t know </c:v>
                </c:pt>
              </c:strCache>
            </c:strRef>
          </c:cat>
          <c:val>
            <c:numRef>
              <c:f>'Part C '!$AB$3:$AB$5</c:f>
              <c:numCache>
                <c:formatCode>0%</c:formatCode>
                <c:ptCount val="3"/>
                <c:pt idx="0">
                  <c:v>0.14173228346456695</c:v>
                </c:pt>
                <c:pt idx="1">
                  <c:v>0.61417322834645671</c:v>
                </c:pt>
                <c:pt idx="2">
                  <c:v>0.24409448818897644</c:v>
                </c:pt>
              </c:numCache>
            </c:numRef>
          </c:val>
        </c:ser>
        <c:dLbls>
          <c:showLegendKey val="0"/>
          <c:showVal val="1"/>
          <c:showCatName val="1"/>
          <c:showSerName val="0"/>
          <c:showPercent val="0"/>
          <c:showBubbleSize val="0"/>
          <c:showLeaderLines val="0"/>
        </c:dLbls>
      </c:pie3DChart>
    </c:plotArea>
    <c:plotVisOnly val="1"/>
    <c:dispBlanksAs val="gap"/>
    <c:showDLblsOverMax val="0"/>
  </c:chart>
  <c:externalData r:id="rId1">
    <c:autoUpdate val="0"/>
  </c:externalData>
</c:chartSpace>
</file>

<file path=ppt/charts/chart2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30"/>
      <c:rotY val="0"/>
      <c:rAngAx val="0"/>
    </c:view3D>
    <c:floor>
      <c:thickness val="0"/>
    </c:floor>
    <c:sideWall>
      <c:thickness val="0"/>
    </c:sideWall>
    <c:backWall>
      <c:thickness val="0"/>
    </c:backWall>
    <c:plotArea>
      <c:layout/>
      <c:pie3DChart>
        <c:varyColors val="1"/>
        <c:ser>
          <c:idx val="0"/>
          <c:order val="0"/>
          <c:explosion val="25"/>
          <c:dLbls>
            <c:spPr>
              <a:noFill/>
              <a:ln>
                <a:noFill/>
              </a:ln>
              <a:effectLst/>
            </c:spPr>
            <c:showLegendKey val="0"/>
            <c:showVal val="1"/>
            <c:showCatName val="1"/>
            <c:showSerName val="0"/>
            <c:showPercent val="0"/>
            <c:showBubbleSize val="0"/>
            <c:showLeaderLines val="0"/>
            <c:extLst>
              <c:ext xmlns:c15="http://schemas.microsoft.com/office/drawing/2012/chart" uri="{CE6537A1-D6FC-4f65-9D91-7224C49458BB}">
                <c15:layout/>
              </c:ext>
            </c:extLst>
          </c:dLbls>
          <c:cat>
            <c:strRef>
              <c:f>'Part C '!$AE$3:$AE$5</c:f>
              <c:strCache>
                <c:ptCount val="3"/>
                <c:pt idx="0">
                  <c:v>Yes </c:v>
                </c:pt>
                <c:pt idx="1">
                  <c:v>No </c:v>
                </c:pt>
                <c:pt idx="2">
                  <c:v>I don’t know </c:v>
                </c:pt>
              </c:strCache>
            </c:strRef>
          </c:cat>
          <c:val>
            <c:numRef>
              <c:f>'Part C '!$AF$3:$AF$5</c:f>
              <c:numCache>
                <c:formatCode>0%</c:formatCode>
                <c:ptCount val="3"/>
                <c:pt idx="0">
                  <c:v>4.6728971962616828E-2</c:v>
                </c:pt>
                <c:pt idx="1">
                  <c:v>0.85046728971962593</c:v>
                </c:pt>
                <c:pt idx="2">
                  <c:v>0.10280373831775701</c:v>
                </c:pt>
              </c:numCache>
            </c:numRef>
          </c:val>
        </c:ser>
        <c:dLbls>
          <c:showLegendKey val="0"/>
          <c:showVal val="1"/>
          <c:showCatName val="1"/>
          <c:showSerName val="0"/>
          <c:showPercent val="0"/>
          <c:showBubbleSize val="0"/>
          <c:showLeaderLines val="0"/>
        </c:dLbls>
      </c:pie3DChart>
    </c:plotArea>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40"/>
      <c:rotY val="10"/>
      <c:rAngAx val="0"/>
    </c:view3D>
    <c:floor>
      <c:thickness val="0"/>
    </c:floor>
    <c:sideWall>
      <c:thickness val="0"/>
    </c:sideWall>
    <c:backWall>
      <c:thickness val="0"/>
    </c:backWall>
    <c:plotArea>
      <c:layout/>
      <c:pie3DChart>
        <c:varyColors val="1"/>
        <c:ser>
          <c:idx val="0"/>
          <c:order val="0"/>
          <c:explosion val="25"/>
          <c:dLbls>
            <c:spPr>
              <a:noFill/>
              <a:ln>
                <a:noFill/>
              </a:ln>
              <a:effectLst/>
            </c:spPr>
            <c:showLegendKey val="0"/>
            <c:showVal val="0"/>
            <c:showCatName val="1"/>
            <c:showSerName val="0"/>
            <c:showPercent val="1"/>
            <c:showBubbleSize val="0"/>
            <c:showLeaderLines val="0"/>
            <c:extLst>
              <c:ext xmlns:c15="http://schemas.microsoft.com/office/drawing/2012/chart" uri="{CE6537A1-D6FC-4f65-9D91-7224C49458BB}">
                <c15:layout/>
              </c:ext>
            </c:extLst>
          </c:dLbls>
          <c:cat>
            <c:strRef>
              <c:f>'Analysis (general information)'!$C$32:$C$36</c:f>
              <c:strCache>
                <c:ptCount val="5"/>
                <c:pt idx="0">
                  <c:v>Professor </c:v>
                </c:pt>
                <c:pt idx="1">
                  <c:v>Asscociate </c:v>
                </c:pt>
                <c:pt idx="2">
                  <c:v>Assistant</c:v>
                </c:pt>
                <c:pt idx="3">
                  <c:v>Lecturer</c:v>
                </c:pt>
                <c:pt idx="4">
                  <c:v>No response</c:v>
                </c:pt>
              </c:strCache>
            </c:strRef>
          </c:cat>
          <c:val>
            <c:numRef>
              <c:f>'Analysis (general information)'!$E$32:$E$36</c:f>
              <c:numCache>
                <c:formatCode>0%</c:formatCode>
                <c:ptCount val="5"/>
                <c:pt idx="0">
                  <c:v>0.26666666666666677</c:v>
                </c:pt>
                <c:pt idx="1">
                  <c:v>0.22500000000000003</c:v>
                </c:pt>
                <c:pt idx="2">
                  <c:v>0.31666666666666687</c:v>
                </c:pt>
                <c:pt idx="3">
                  <c:v>5.8333333333333376E-2</c:v>
                </c:pt>
                <c:pt idx="4">
                  <c:v>0.13333333333333339</c:v>
                </c:pt>
              </c:numCache>
            </c:numRef>
          </c:val>
        </c:ser>
        <c:dLbls>
          <c:showLegendKey val="0"/>
          <c:showVal val="0"/>
          <c:showCatName val="1"/>
          <c:showSerName val="0"/>
          <c:showPercent val="1"/>
          <c:showBubbleSize val="0"/>
          <c:showLeaderLines val="0"/>
        </c:dLbls>
      </c:pie3DChart>
    </c:plotArea>
    <c:plotVisOnly val="1"/>
    <c:dispBlanksAs val="zero"/>
    <c:showDLblsOverMax val="0"/>
  </c:chart>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rAngAx val="0"/>
    </c:view3D>
    <c:floor>
      <c:thickness val="0"/>
    </c:floor>
    <c:sideWall>
      <c:thickness val="0"/>
    </c:sideWall>
    <c:backWall>
      <c:thickness val="0"/>
    </c:backWall>
    <c:plotArea>
      <c:layout>
        <c:manualLayout>
          <c:layoutTarget val="inner"/>
          <c:xMode val="edge"/>
          <c:yMode val="edge"/>
          <c:x val="5.2302334101162827E-2"/>
          <c:y val="0.15833333333333346"/>
          <c:w val="0.85715441401564763"/>
          <c:h val="0.81833741921775527"/>
        </c:manualLayout>
      </c:layout>
      <c:pie3DChart>
        <c:varyColors val="1"/>
        <c:ser>
          <c:idx val="0"/>
          <c:order val="0"/>
          <c:explosion val="25"/>
          <c:dLbls>
            <c:spPr>
              <a:noFill/>
              <a:ln>
                <a:noFill/>
              </a:ln>
              <a:effectLst/>
            </c:spPr>
            <c:showLegendKey val="0"/>
            <c:showVal val="0"/>
            <c:showCatName val="1"/>
            <c:showSerName val="0"/>
            <c:showPercent val="1"/>
            <c:showBubbleSize val="0"/>
            <c:showLeaderLines val="0"/>
            <c:extLst>
              <c:ext xmlns:c15="http://schemas.microsoft.com/office/drawing/2012/chart" uri="{CE6537A1-D6FC-4f65-9D91-7224C49458BB}">
                <c15:layout/>
              </c:ext>
            </c:extLst>
          </c:dLbls>
          <c:cat>
            <c:strRef>
              <c:f>ورقة1!$I$3:$I$10</c:f>
              <c:strCache>
                <c:ptCount val="8"/>
                <c:pt idx="0">
                  <c:v>University of Jordan </c:v>
                </c:pt>
                <c:pt idx="1">
                  <c:v>princess sumaya university for technology</c:v>
                </c:pt>
                <c:pt idx="2">
                  <c:v>Mu'tah University</c:v>
                </c:pt>
                <c:pt idx="3">
                  <c:v>Jordan University of Science and Technology</c:v>
                </c:pt>
                <c:pt idx="4">
                  <c:v>Hashemite university</c:v>
                </c:pt>
                <c:pt idx="5">
                  <c:v>German Jordan University</c:v>
                </c:pt>
                <c:pt idx="6">
                  <c:v>Al-Zaytoonah University of Jordan</c:v>
                </c:pt>
                <c:pt idx="7">
                  <c:v>King Saud University</c:v>
                </c:pt>
              </c:strCache>
            </c:strRef>
          </c:cat>
          <c:val>
            <c:numRef>
              <c:f>ورقة1!$J$3:$J$10</c:f>
              <c:numCache>
                <c:formatCode>0%</c:formatCode>
                <c:ptCount val="8"/>
                <c:pt idx="0">
                  <c:v>0.26530612244897961</c:v>
                </c:pt>
                <c:pt idx="1">
                  <c:v>4.2735042735042736E-2</c:v>
                </c:pt>
                <c:pt idx="2">
                  <c:v>0.12820512820512819</c:v>
                </c:pt>
                <c:pt idx="3">
                  <c:v>0.40170940170940184</c:v>
                </c:pt>
                <c:pt idx="4">
                  <c:v>8.5470085470085496E-3</c:v>
                </c:pt>
                <c:pt idx="5">
                  <c:v>8.5470085470085496E-3</c:v>
                </c:pt>
                <c:pt idx="6">
                  <c:v>1.7094017094017099E-2</c:v>
                </c:pt>
                <c:pt idx="7">
                  <c:v>8.5470085470085496E-3</c:v>
                </c:pt>
              </c:numCache>
            </c:numRef>
          </c:val>
        </c:ser>
        <c:dLbls>
          <c:showLegendKey val="0"/>
          <c:showVal val="0"/>
          <c:showCatName val="1"/>
          <c:showSerName val="0"/>
          <c:showPercent val="1"/>
          <c:showBubbleSize val="0"/>
          <c:showLeaderLines val="0"/>
        </c:dLbls>
      </c:pie3DChart>
    </c:plotArea>
    <c:plotVisOnly val="1"/>
    <c:dispBlanksAs val="gap"/>
    <c:showDLblsOverMax val="0"/>
  </c:chart>
  <c:txPr>
    <a:bodyPr/>
    <a:lstStyle/>
    <a:p>
      <a:pPr>
        <a:defRPr sz="800"/>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rAngAx val="0"/>
    </c:view3D>
    <c:floor>
      <c:thickness val="0"/>
    </c:floor>
    <c:sideWall>
      <c:thickness val="0"/>
    </c:sideWall>
    <c:backWall>
      <c:thickness val="0"/>
    </c:backWall>
    <c:plotArea>
      <c:layout>
        <c:manualLayout>
          <c:layoutTarget val="inner"/>
          <c:xMode val="edge"/>
          <c:yMode val="edge"/>
          <c:x val="5.2302334101162827E-2"/>
          <c:y val="0.15833333333333346"/>
          <c:w val="0.85715441401564763"/>
          <c:h val="0.81833741921775527"/>
        </c:manualLayout>
      </c:layout>
      <c:pie3DChart>
        <c:varyColors val="1"/>
        <c:dLbls>
          <c:showLegendKey val="0"/>
          <c:showVal val="0"/>
          <c:showCatName val="1"/>
          <c:showSerName val="0"/>
          <c:showPercent val="1"/>
          <c:showBubbleSize val="0"/>
          <c:showLeaderLines val="0"/>
        </c:dLbls>
      </c:pie3DChart>
    </c:plotArea>
    <c:plotVisOnly val="1"/>
    <c:dispBlanksAs val="gap"/>
    <c:showDLblsOverMax val="0"/>
  </c:chart>
  <c:txPr>
    <a:bodyPr/>
    <a:lstStyle/>
    <a:p>
      <a:pPr>
        <a:defRPr sz="800"/>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30"/>
      <c:rotY val="0"/>
      <c:rAngAx val="0"/>
    </c:view3D>
    <c:floor>
      <c:thickness val="0"/>
    </c:floor>
    <c:sideWall>
      <c:thickness val="0"/>
    </c:sideWall>
    <c:backWall>
      <c:thickness val="0"/>
    </c:backWall>
    <c:plotArea>
      <c:layout/>
      <c:pie3DChart>
        <c:varyColors val="1"/>
        <c:ser>
          <c:idx val="0"/>
          <c:order val="0"/>
          <c:explosion val="25"/>
          <c:dLbls>
            <c:spPr>
              <a:noFill/>
              <a:ln>
                <a:noFill/>
              </a:ln>
              <a:effectLst/>
            </c:spPr>
            <c:showLegendKey val="0"/>
            <c:showVal val="1"/>
            <c:showCatName val="1"/>
            <c:showSerName val="0"/>
            <c:showPercent val="0"/>
            <c:showBubbleSize val="0"/>
            <c:showLeaderLines val="0"/>
            <c:extLst>
              <c:ext xmlns:c15="http://schemas.microsoft.com/office/drawing/2012/chart" uri="{CE6537A1-D6FC-4f65-9D91-7224C49458BB}">
                <c15:layout/>
              </c:ext>
            </c:extLst>
          </c:dLbls>
          <c:cat>
            <c:strRef>
              <c:f>ورقة1!$B$38:$B$43</c:f>
              <c:strCache>
                <c:ptCount val="6"/>
                <c:pt idx="0">
                  <c:v>under 25</c:v>
                </c:pt>
                <c:pt idx="1">
                  <c:v>25-29</c:v>
                </c:pt>
                <c:pt idx="2">
                  <c:v>30-39</c:v>
                </c:pt>
                <c:pt idx="3">
                  <c:v>40-49</c:v>
                </c:pt>
                <c:pt idx="4">
                  <c:v>50-59</c:v>
                </c:pt>
                <c:pt idx="5">
                  <c:v>60+</c:v>
                </c:pt>
              </c:strCache>
            </c:strRef>
          </c:cat>
          <c:val>
            <c:numRef>
              <c:f>ورقة1!$C$38:$C$43</c:f>
              <c:numCache>
                <c:formatCode>0%</c:formatCode>
                <c:ptCount val="6"/>
                <c:pt idx="0">
                  <c:v>8.333333333333335E-3</c:v>
                </c:pt>
                <c:pt idx="1">
                  <c:v>0.05</c:v>
                </c:pt>
                <c:pt idx="2">
                  <c:v>0.30000000000000004</c:v>
                </c:pt>
                <c:pt idx="3">
                  <c:v>0.27500000000000002</c:v>
                </c:pt>
                <c:pt idx="4">
                  <c:v>0.18333333333333338</c:v>
                </c:pt>
                <c:pt idx="5">
                  <c:v>4.1666666666666664E-2</c:v>
                </c:pt>
              </c:numCache>
            </c:numRef>
          </c:val>
        </c:ser>
        <c:dLbls>
          <c:showLegendKey val="0"/>
          <c:showVal val="1"/>
          <c:showCatName val="1"/>
          <c:showSerName val="0"/>
          <c:showPercent val="0"/>
          <c:showBubbleSize val="0"/>
          <c:showLeaderLines val="0"/>
        </c:dLbls>
      </c:pie3DChart>
    </c:plotArea>
    <c:plotVisOnly val="1"/>
    <c:dispBlanksAs val="gap"/>
    <c:showDLblsOverMax val="0"/>
  </c:chart>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50"/>
      <c:rotY val="0"/>
      <c:rAngAx val="0"/>
      <c:perspective val="10"/>
    </c:view3D>
    <c:floor>
      <c:thickness val="0"/>
    </c:floor>
    <c:sideWall>
      <c:thickness val="0"/>
    </c:sideWall>
    <c:backWall>
      <c:thickness val="0"/>
    </c:backWall>
    <c:plotArea>
      <c:layout>
        <c:manualLayout>
          <c:layoutTarget val="inner"/>
          <c:xMode val="edge"/>
          <c:yMode val="edge"/>
          <c:x val="5.5543405973341592E-3"/>
          <c:y val="4.6626984126984128E-2"/>
          <c:w val="0.96300693395792825"/>
          <c:h val="0.93055555555555558"/>
        </c:manualLayout>
      </c:layout>
      <c:pie3DChart>
        <c:varyColors val="1"/>
        <c:ser>
          <c:idx val="0"/>
          <c:order val="0"/>
          <c:explosion val="25"/>
          <c:dLbls>
            <c:spPr>
              <a:noFill/>
              <a:ln>
                <a:noFill/>
              </a:ln>
              <a:effectLst/>
            </c:spPr>
            <c:showLegendKey val="0"/>
            <c:showVal val="1"/>
            <c:showCatName val="1"/>
            <c:showSerName val="0"/>
            <c:showPercent val="0"/>
            <c:showBubbleSize val="0"/>
            <c:showLeaderLines val="1"/>
            <c:extLst>
              <c:ext xmlns:c15="http://schemas.microsoft.com/office/drawing/2012/chart" uri="{CE6537A1-D6FC-4f65-9D91-7224C49458BB}">
                <c15:layout/>
              </c:ext>
            </c:extLst>
          </c:dLbls>
          <c:cat>
            <c:strRef>
              <c:f>'Analysis (general information)'!$H$4:$H$6</c:f>
              <c:strCache>
                <c:ptCount val="3"/>
                <c:pt idx="0">
                  <c:v>Male</c:v>
                </c:pt>
                <c:pt idx="1">
                  <c:v>Female</c:v>
                </c:pt>
                <c:pt idx="2">
                  <c:v>No response</c:v>
                </c:pt>
              </c:strCache>
            </c:strRef>
          </c:cat>
          <c:val>
            <c:numRef>
              <c:f>'Analysis (general information)'!$J$4:$J$6</c:f>
              <c:numCache>
                <c:formatCode>0%</c:formatCode>
                <c:ptCount val="3"/>
                <c:pt idx="0">
                  <c:v>0.6638655462184877</c:v>
                </c:pt>
                <c:pt idx="1">
                  <c:v>0.20168067226890754</c:v>
                </c:pt>
                <c:pt idx="2">
                  <c:v>0.13445378151260506</c:v>
                </c:pt>
              </c:numCache>
            </c:numRef>
          </c:val>
        </c:ser>
        <c:dLbls>
          <c:showLegendKey val="0"/>
          <c:showVal val="0"/>
          <c:showCatName val="0"/>
          <c:showSerName val="0"/>
          <c:showPercent val="0"/>
          <c:showBubbleSize val="0"/>
          <c:showLeaderLines val="1"/>
        </c:dLbls>
      </c:pie3DChart>
    </c:plotArea>
    <c:plotVisOnly val="1"/>
    <c:dispBlanksAs val="zero"/>
    <c:showDLblsOverMax val="0"/>
  </c:chart>
  <c:spPr>
    <a:noFill/>
  </c:sp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rAngAx val="0"/>
    </c:view3D>
    <c:floor>
      <c:thickness val="0"/>
    </c:floor>
    <c:sideWall>
      <c:thickness val="0"/>
    </c:sideWall>
    <c:backWall>
      <c:thickness val="0"/>
    </c:backWall>
    <c:plotArea>
      <c:layout>
        <c:manualLayout>
          <c:layoutTarget val="inner"/>
          <c:xMode val="edge"/>
          <c:yMode val="edge"/>
          <c:x val="5.2302334101162827E-2"/>
          <c:y val="0.15833333333333346"/>
          <c:w val="0.85715441401564763"/>
          <c:h val="0.81833741921775527"/>
        </c:manualLayout>
      </c:layout>
      <c:pie3DChart>
        <c:varyColors val="1"/>
        <c:dLbls>
          <c:showLegendKey val="0"/>
          <c:showVal val="0"/>
          <c:showCatName val="1"/>
          <c:showSerName val="0"/>
          <c:showPercent val="1"/>
          <c:showBubbleSize val="0"/>
          <c:showLeaderLines val="0"/>
        </c:dLbls>
      </c:pie3DChart>
    </c:plotArea>
    <c:plotVisOnly val="1"/>
    <c:dispBlanksAs val="gap"/>
    <c:showDLblsOverMax val="0"/>
  </c:chart>
  <c:txPr>
    <a:bodyPr/>
    <a:lstStyle/>
    <a:p>
      <a:pPr>
        <a:defRPr sz="800"/>
      </a:pPr>
      <a:endParaRPr lang="en-US"/>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rAngAx val="0"/>
    </c:view3D>
    <c:floor>
      <c:thickness val="0"/>
    </c:floor>
    <c:sideWall>
      <c:thickness val="0"/>
    </c:sideWall>
    <c:backWall>
      <c:thickness val="0"/>
    </c:backWall>
    <c:plotArea>
      <c:layout/>
      <c:pie3DChart>
        <c:varyColors val="1"/>
        <c:ser>
          <c:idx val="0"/>
          <c:order val="0"/>
          <c:explosion val="19"/>
          <c:dLbls>
            <c:spPr>
              <a:noFill/>
              <a:ln>
                <a:noFill/>
              </a:ln>
              <a:effectLst/>
            </c:spPr>
            <c:txPr>
              <a:bodyPr/>
              <a:lstStyle/>
              <a:p>
                <a:pPr>
                  <a:defRPr b="1">
                    <a:latin typeface="Times New Roman" pitchFamily="18" charset="0"/>
                    <a:cs typeface="Times New Roman" pitchFamily="18" charset="0"/>
                  </a:defRPr>
                </a:pPr>
                <a:endParaRPr lang="en-US"/>
              </a:p>
            </c:txPr>
            <c:showLegendKey val="0"/>
            <c:showVal val="0"/>
            <c:showCatName val="1"/>
            <c:showSerName val="0"/>
            <c:showPercent val="1"/>
            <c:showBubbleSize val="0"/>
            <c:showLeaderLines val="0"/>
            <c:extLst>
              <c:ext xmlns:c15="http://schemas.microsoft.com/office/drawing/2012/chart" uri="{CE6537A1-D6FC-4f65-9D91-7224C49458BB}">
                <c15:layout/>
              </c:ext>
            </c:extLst>
          </c:dLbls>
          <c:cat>
            <c:strRef>
              <c:f>ورقة1!$B$3:$B$9</c:f>
              <c:strCache>
                <c:ptCount val="7"/>
                <c:pt idx="0">
                  <c:v>Information technology </c:v>
                </c:pt>
                <c:pt idx="1">
                  <c:v>renewable energy </c:v>
                </c:pt>
                <c:pt idx="2">
                  <c:v>environmental technology </c:v>
                </c:pt>
                <c:pt idx="3">
                  <c:v>computing and electronics </c:v>
                </c:pt>
                <c:pt idx="4">
                  <c:v>chemicals and chemical technology </c:v>
                </c:pt>
                <c:pt idx="5">
                  <c:v>biotechnology and pharmaceuticals </c:v>
                </c:pt>
                <c:pt idx="6">
                  <c:v>nanotechnology </c:v>
                </c:pt>
              </c:strCache>
            </c:strRef>
          </c:cat>
          <c:val>
            <c:numRef>
              <c:f>ورقة1!$C$3:$C$9</c:f>
              <c:numCache>
                <c:formatCode>0%</c:formatCode>
                <c:ptCount val="7"/>
                <c:pt idx="0">
                  <c:v>0.17600000000000002</c:v>
                </c:pt>
                <c:pt idx="1">
                  <c:v>0.16</c:v>
                </c:pt>
                <c:pt idx="2">
                  <c:v>0.13600000000000001</c:v>
                </c:pt>
                <c:pt idx="3">
                  <c:v>0.10400000000000001</c:v>
                </c:pt>
                <c:pt idx="4">
                  <c:v>8.8000000000000023E-2</c:v>
                </c:pt>
                <c:pt idx="5">
                  <c:v>8.0000000000000016E-2</c:v>
                </c:pt>
                <c:pt idx="6">
                  <c:v>6.4000000000000015E-2</c:v>
                </c:pt>
              </c:numCache>
            </c:numRef>
          </c:val>
        </c:ser>
        <c:dLbls>
          <c:showLegendKey val="0"/>
          <c:showVal val="0"/>
          <c:showCatName val="1"/>
          <c:showSerName val="0"/>
          <c:showPercent val="1"/>
          <c:showBubbleSize val="0"/>
          <c:showLeaderLines val="0"/>
        </c:dLbls>
      </c:pie3DChart>
    </c:plotArea>
    <c:plotVisOnly val="1"/>
    <c:dispBlanksAs val="gap"/>
    <c:showDLblsOverMax val="0"/>
  </c:chart>
  <c:externalData r:id="rId1">
    <c:autoUpdate val="0"/>
  </c:externalData>
</c:chartSpace>
</file>

<file path=ppt/drawings/_rels/drawing3.xml.rels><?xml version="1.0" encoding="UTF-8" standalone="yes"?>
<Relationships xmlns="http://schemas.openxmlformats.org/package/2006/relationships"><Relationship Id="rId1" Type="http://schemas.openxmlformats.org/officeDocument/2006/relationships/image" Target="../media/image6.png"/></Relationships>
</file>

<file path=ppt/drawings/drawing1.xml><?xml version="1.0" encoding="utf-8"?>
<c:userShapes xmlns:c="http://schemas.openxmlformats.org/drawingml/2006/chart">
  <cdr:relSizeAnchor xmlns:cdr="http://schemas.openxmlformats.org/drawingml/2006/chartDrawing">
    <cdr:from>
      <cdr:x>0.11644</cdr:x>
      <cdr:y>0.80585</cdr:y>
    </cdr:from>
    <cdr:to>
      <cdr:x>0.88356</cdr:x>
      <cdr:y>1</cdr:y>
    </cdr:to>
    <cdr:sp macro="" textlink="">
      <cdr:nvSpPr>
        <cdr:cNvPr id="2" name="مربع نص 4"/>
        <cdr:cNvSpPr txBox="1"/>
      </cdr:nvSpPr>
      <cdr:spPr>
        <a:xfrm xmlns:a="http://schemas.openxmlformats.org/drawingml/2006/main">
          <a:off x="548262" y="3189836"/>
          <a:ext cx="3612082" cy="768525"/>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r>
            <a:rPr lang="en-US" dirty="0" smtClean="0"/>
            <a:t>Most participants finished 1-4 joint projects with the industry</a:t>
          </a:r>
          <a:endParaRPr lang="en-US" dirty="0"/>
        </a:p>
      </cdr:txBody>
    </cdr:sp>
  </cdr:relSizeAnchor>
</c:userShapes>
</file>

<file path=ppt/drawings/drawing2.xml><?xml version="1.0" encoding="utf-8"?>
<c:userShapes xmlns:c="http://schemas.openxmlformats.org/drawingml/2006/chart">
  <cdr:relSizeAnchor xmlns:cdr="http://schemas.openxmlformats.org/drawingml/2006/chartDrawing">
    <cdr:from>
      <cdr:x>0.09696</cdr:x>
      <cdr:y>0.83213</cdr:y>
    </cdr:from>
    <cdr:to>
      <cdr:x>0.99592</cdr:x>
      <cdr:y>0.91374</cdr:y>
    </cdr:to>
    <cdr:sp macro="" textlink="">
      <cdr:nvSpPr>
        <cdr:cNvPr id="2" name="مربع نص 6"/>
        <cdr:cNvSpPr txBox="1"/>
      </cdr:nvSpPr>
      <cdr:spPr>
        <a:xfrm xmlns:a="http://schemas.openxmlformats.org/drawingml/2006/main">
          <a:off x="391578" y="3766208"/>
          <a:ext cx="3630546" cy="369332"/>
        </a:xfrm>
        <a:prstGeom xmlns:a="http://schemas.openxmlformats.org/drawingml/2006/main" prst="rect">
          <a:avLst/>
        </a:prstGeom>
        <a:noFill xmlns:a="http://schemas.openxmlformats.org/drawingml/2006/main"/>
      </cdr:spPr>
      <cdr:txBody>
        <a:bodyPr xmlns:a="http://schemas.openxmlformats.org/drawingml/2006/main" wrap="none" rtlCol="0">
          <a:sp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r>
            <a:rPr lang="en-US" dirty="0" smtClean="0"/>
            <a:t>Amount of fund received per project</a:t>
          </a:r>
          <a:endParaRPr lang="en-US" dirty="0"/>
        </a:p>
      </cdr:txBody>
    </cdr:sp>
  </cdr:relSizeAnchor>
</c:userShapes>
</file>

<file path=ppt/drawings/drawing3.xml><?xml version="1.0" encoding="utf-8"?>
<c:userShapes xmlns:c="http://schemas.openxmlformats.org/drawingml/2006/chart">
  <cdr:relSizeAnchor xmlns:cdr="http://schemas.openxmlformats.org/drawingml/2006/chartDrawing">
    <cdr:from>
      <cdr:x>0.17199</cdr:x>
      <cdr:y>0.86056</cdr:y>
    </cdr:from>
    <cdr:to>
      <cdr:x>1</cdr:x>
      <cdr:y>1</cdr:y>
    </cdr:to>
    <cdr:pic>
      <cdr:nvPicPr>
        <cdr:cNvPr id="3" name="Picture 2"/>
        <cdr:cNvPicPr>
          <a:picLocks xmlns:a="http://schemas.openxmlformats.org/drawingml/2006/main" noChangeAspect="1"/>
        </cdr:cNvPicPr>
      </cdr:nvPicPr>
      <cdr:blipFill>
        <a:blip xmlns:a="http://schemas.openxmlformats.org/drawingml/2006/main" xmlns:r="http://schemas.openxmlformats.org/officeDocument/2006/relationships" r:embed="rId1"/>
        <a:stretch xmlns:a="http://schemas.openxmlformats.org/drawingml/2006/main">
          <a:fillRect/>
        </a:stretch>
      </cdr:blipFill>
      <cdr:spPr>
        <a:xfrm xmlns:a="http://schemas.openxmlformats.org/drawingml/2006/main">
          <a:off x="2870200" y="5966690"/>
          <a:ext cx="3974937" cy="371888"/>
        </a:xfrm>
        <a:prstGeom xmlns:a="http://schemas.openxmlformats.org/drawingml/2006/main" prst="rect">
          <a:avLst/>
        </a:prstGeom>
      </cdr:spPr>
    </cdr:pic>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71E64A9-542F-4436-8B1C-6ABFF1008221}" type="datetimeFigureOut">
              <a:rPr lang="en-US" smtClean="0"/>
              <a:t>10/22/2016</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5A8E223-AD29-45FD-9C3A-55086813EBCA}" type="slidenum">
              <a:rPr lang="en-US" smtClean="0"/>
              <a:t>‹#›</a:t>
            </a:fld>
            <a:endParaRPr lang="en-US"/>
          </a:p>
        </p:txBody>
      </p:sp>
    </p:spTree>
    <p:extLst>
      <p:ext uri="{BB962C8B-B14F-4D97-AF65-F5344CB8AC3E}">
        <p14:creationId xmlns:p14="http://schemas.microsoft.com/office/powerpoint/2010/main" val="42765929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10/22/2016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546992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10/22/2016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8137499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10/22/2016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7755081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10/22/2016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9037886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10/22/2016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41425272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10/22/2016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2560344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10/22/2016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1014305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10/22/2016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9486207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10/22/2016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9817143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10/22/2016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3014261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10/22/2016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6184954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10/22/2016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220798299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image" Target="../media/image6.png"/><Relationship Id="rId1" Type="http://schemas.openxmlformats.org/officeDocument/2006/relationships/slideLayout" Target="../slideLayouts/slideLayout4.xml"/><Relationship Id="rId4" Type="http://schemas.openxmlformats.org/officeDocument/2006/relationships/chart" Target="../charts/chart12.xml"/></Relationships>
</file>

<file path=ppt/slides/_rels/slide11.xml.rels><?xml version="1.0" encoding="UTF-8" standalone="yes"?>
<Relationships xmlns="http://schemas.openxmlformats.org/package/2006/relationships"><Relationship Id="rId3" Type="http://schemas.openxmlformats.org/officeDocument/2006/relationships/chart" Target="../charts/chart14.xml"/><Relationship Id="rId2" Type="http://schemas.openxmlformats.org/officeDocument/2006/relationships/chart" Target="../charts/chart13.xml"/><Relationship Id="rId1" Type="http://schemas.openxmlformats.org/officeDocument/2006/relationships/slideLayout" Target="../slideLayouts/slideLayout6.xml"/><Relationship Id="rId4" Type="http://schemas.openxmlformats.org/officeDocument/2006/relationships/chart" Target="../charts/chart15.xml"/></Relationships>
</file>

<file path=ppt/slides/_rels/slide12.xml.rels><?xml version="1.0" encoding="UTF-8" standalone="yes"?>
<Relationships xmlns="http://schemas.openxmlformats.org/package/2006/relationships"><Relationship Id="rId3" Type="http://schemas.openxmlformats.org/officeDocument/2006/relationships/chart" Target="../charts/chart17.xml"/><Relationship Id="rId2" Type="http://schemas.openxmlformats.org/officeDocument/2006/relationships/chart" Target="../charts/chart16.xml"/><Relationship Id="rId1" Type="http://schemas.openxmlformats.org/officeDocument/2006/relationships/slideLayout" Target="../slideLayouts/slideLayout6.xml"/><Relationship Id="rId4" Type="http://schemas.openxmlformats.org/officeDocument/2006/relationships/image" Target="../media/image6.png"/></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chart" Target="../charts/chart18.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chart" Target="../charts/chart19.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3" Type="http://schemas.openxmlformats.org/officeDocument/2006/relationships/chart" Target="../charts/chart21.xml"/><Relationship Id="rId2" Type="http://schemas.openxmlformats.org/officeDocument/2006/relationships/chart" Target="../charts/chart20.xml"/><Relationship Id="rId1" Type="http://schemas.openxmlformats.org/officeDocument/2006/relationships/slideLayout" Target="../slideLayouts/slideLayout6.xml"/><Relationship Id="rId4" Type="http://schemas.openxmlformats.org/officeDocument/2006/relationships/image" Target="../media/image6.png"/></Relationships>
</file>

<file path=ppt/slides/_rels/slide16.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chart" Target="../charts/chart23.xml"/><Relationship Id="rId7" Type="http://schemas.openxmlformats.org/officeDocument/2006/relationships/chart" Target="../charts/chart27.xml"/><Relationship Id="rId2" Type="http://schemas.openxmlformats.org/officeDocument/2006/relationships/chart" Target="../charts/chart22.xml"/><Relationship Id="rId1" Type="http://schemas.openxmlformats.org/officeDocument/2006/relationships/slideLayout" Target="../slideLayouts/slideLayout6.xml"/><Relationship Id="rId6" Type="http://schemas.openxmlformats.org/officeDocument/2006/relationships/chart" Target="../charts/chart26.xml"/><Relationship Id="rId5" Type="http://schemas.openxmlformats.org/officeDocument/2006/relationships/chart" Target="../charts/chart25.xml"/><Relationship Id="rId4" Type="http://schemas.openxmlformats.org/officeDocument/2006/relationships/chart" Target="../charts/chart24.xml"/></Relationships>
</file>

<file path=ppt/slides/_rels/slide17.xml.rels><?xml version="1.0" encoding="UTF-8" standalone="yes"?>
<Relationships xmlns="http://schemas.openxmlformats.org/package/2006/relationships"><Relationship Id="rId3" Type="http://schemas.openxmlformats.org/officeDocument/2006/relationships/chart" Target="../charts/chart29.xml"/><Relationship Id="rId2" Type="http://schemas.openxmlformats.org/officeDocument/2006/relationships/chart" Target="../charts/chart28.xml"/><Relationship Id="rId1" Type="http://schemas.openxmlformats.org/officeDocument/2006/relationships/slideLayout" Target="../slideLayouts/slideLayout6.xml"/><Relationship Id="rId4" Type="http://schemas.openxmlformats.org/officeDocument/2006/relationships/image" Target="../media/image6.png"/></Relationships>
</file>

<file path=ppt/slides/_rels/slide1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2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4.xml"/><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chart" Target="../charts/chart3.xml"/><Relationship Id="rId1" Type="http://schemas.openxmlformats.org/officeDocument/2006/relationships/slideLayout" Target="../slideLayouts/slideLayout4.xml"/><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chart" Target="../charts/chart5.xml"/><Relationship Id="rId1" Type="http://schemas.openxmlformats.org/officeDocument/2006/relationships/slideLayout" Target="../slideLayouts/slideLayout4.xml"/><Relationship Id="rId5" Type="http://schemas.openxmlformats.org/officeDocument/2006/relationships/chart" Target="../charts/chart7.xml"/><Relationship Id="rId4" Type="http://schemas.openxmlformats.org/officeDocument/2006/relationships/chart" Target="../charts/chart6.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chart" Target="../charts/chart8.xml"/><Relationship Id="rId1" Type="http://schemas.openxmlformats.org/officeDocument/2006/relationships/slideLayout" Target="../slideLayouts/slideLayout4.xml"/><Relationship Id="rId4" Type="http://schemas.openxmlformats.org/officeDocument/2006/relationships/chart" Target="../charts/chart9.xml"/></Relationships>
</file>

<file path=ppt/slides/_rels/slide9.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457200"/>
            <a:ext cx="8382000" cy="6096000"/>
          </a:xfrm>
        </p:spPr>
        <p:style>
          <a:lnRef idx="2">
            <a:schemeClr val="accent6"/>
          </a:lnRef>
          <a:fillRef idx="1">
            <a:schemeClr val="lt1"/>
          </a:fillRef>
          <a:effectRef idx="0">
            <a:schemeClr val="accent6"/>
          </a:effectRef>
          <a:fontRef idx="minor">
            <a:schemeClr val="dk1"/>
          </a:fontRef>
        </p:style>
        <p:txBody>
          <a:bodyPr>
            <a:normAutofit/>
          </a:bodyPr>
          <a:lstStyle/>
          <a:p>
            <a:r>
              <a:rPr lang="en-US" dirty="0" smtClean="0"/>
              <a:t>Local JO Partners meeting</a:t>
            </a:r>
            <a:br>
              <a:rPr lang="en-US" dirty="0" smtClean="0"/>
            </a:br>
            <a:r>
              <a:rPr lang="en-US" dirty="0" smtClean="0"/>
              <a:t>21-22/4/2016</a:t>
            </a:r>
            <a:r>
              <a:rPr lang="en-US" dirty="0"/>
              <a:t/>
            </a:r>
            <a:br>
              <a:rPr lang="en-US" dirty="0"/>
            </a:br>
            <a:endParaRPr lang="en-US" dirty="0"/>
          </a:p>
        </p:txBody>
      </p:sp>
      <p:pic>
        <p:nvPicPr>
          <p:cNvPr id="5" name="Picture 4" descr="http://www.just.edu.jo/PublishingImages/NewsCenter/new/logo.png"/>
          <p:cNvPicPr/>
          <p:nvPr/>
        </p:nvPicPr>
        <p:blipFill>
          <a:blip r:embed="rId2">
            <a:extLst>
              <a:ext uri="{28A0092B-C50C-407E-A947-70E740481C1C}">
                <a14:useLocalDpi xmlns:a14="http://schemas.microsoft.com/office/drawing/2010/main" val="0"/>
              </a:ext>
            </a:extLst>
          </a:blip>
          <a:srcRect/>
          <a:stretch>
            <a:fillRect/>
          </a:stretch>
        </p:blipFill>
        <p:spPr bwMode="auto">
          <a:xfrm>
            <a:off x="8011882" y="5490774"/>
            <a:ext cx="979718" cy="1048778"/>
          </a:xfrm>
          <a:prstGeom prst="rect">
            <a:avLst/>
          </a:prstGeom>
          <a:noFill/>
          <a:ln>
            <a:noFill/>
          </a:ln>
        </p:spPr>
      </p:pic>
      <p:pic>
        <p:nvPicPr>
          <p:cNvPr id="6"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0" y="5819462"/>
            <a:ext cx="2703196" cy="720090"/>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7" descr="E:\erasmus\invent LOGO transparent.pn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438400" y="762000"/>
            <a:ext cx="4419600" cy="838200"/>
          </a:xfrm>
          <a:prstGeom prst="rect">
            <a:avLst/>
          </a:prstGeom>
          <a:noFill/>
          <a:ln>
            <a:noFill/>
          </a:ln>
        </p:spPr>
      </p:pic>
    </p:spTree>
    <p:extLst>
      <p:ext uri="{BB962C8B-B14F-4D97-AF65-F5344CB8AC3E}">
        <p14:creationId xmlns:p14="http://schemas.microsoft.com/office/powerpoint/2010/main" val="129523077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219200" y="152400"/>
            <a:ext cx="7467600" cy="762000"/>
          </a:xfrm>
        </p:spPr>
        <p:txBody>
          <a:bodyPr/>
          <a:lstStyle/>
          <a:p>
            <a:endParaRPr lang="en-US" dirty="0"/>
          </a:p>
        </p:txBody>
      </p:sp>
      <p:pic>
        <p:nvPicPr>
          <p:cNvPr id="3" name="Picture 2"/>
          <p:cNvPicPr>
            <a:picLocks noChangeAspect="1"/>
          </p:cNvPicPr>
          <p:nvPr/>
        </p:nvPicPr>
        <p:blipFill>
          <a:blip r:embed="rId2"/>
          <a:stretch>
            <a:fillRect/>
          </a:stretch>
        </p:blipFill>
        <p:spPr>
          <a:xfrm>
            <a:off x="2819400" y="5915890"/>
            <a:ext cx="3974937" cy="371888"/>
          </a:xfrm>
          <a:prstGeom prst="rect">
            <a:avLst/>
          </a:prstGeom>
        </p:spPr>
      </p:pic>
      <p:sp>
        <p:nvSpPr>
          <p:cNvPr id="9" name="Title 1"/>
          <p:cNvSpPr txBox="1">
            <a:spLocks/>
          </p:cNvSpPr>
          <p:nvPr/>
        </p:nvSpPr>
        <p:spPr>
          <a:xfrm>
            <a:off x="0" y="38100"/>
            <a:ext cx="8915400" cy="114300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vert="horz" lIns="91440" tIns="45720" rIns="91440" bIns="45720" rtlCol="0" anchor="ctr">
            <a:normAutofit/>
          </a:bodyPr>
          <a:lstStyle>
            <a:lvl1pPr algn="ctr"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en-US" sz="3200" b="1" dirty="0">
                <a:solidFill>
                  <a:prstClr val="white"/>
                </a:solidFill>
              </a:rPr>
              <a:t>Part B: Actual Cooperation</a:t>
            </a:r>
            <a:endParaRPr lang="en-US" dirty="0"/>
          </a:p>
        </p:txBody>
      </p:sp>
      <p:sp>
        <p:nvSpPr>
          <p:cNvPr id="10" name="مربع نص 7"/>
          <p:cNvSpPr txBox="1"/>
          <p:nvPr/>
        </p:nvSpPr>
        <p:spPr>
          <a:xfrm>
            <a:off x="2315286" y="1458190"/>
            <a:ext cx="4284827" cy="369332"/>
          </a:xfrm>
          <a:prstGeom prst="rect">
            <a:avLst/>
          </a:prstGeom>
          <a:noFill/>
        </p:spPr>
        <p:txBody>
          <a:bodyPr wrap="none" rtlCol="0">
            <a:spAutoFit/>
          </a:bodyPr>
          <a:lstStyle/>
          <a:p>
            <a:r>
              <a:rPr lang="en-US" u="sng" dirty="0" smtClean="0"/>
              <a:t>Number of projects and funding per project</a:t>
            </a:r>
            <a:endParaRPr lang="en-US" u="sng" dirty="0"/>
          </a:p>
        </p:txBody>
      </p:sp>
      <p:graphicFrame>
        <p:nvGraphicFramePr>
          <p:cNvPr id="11" name="Chart 3"/>
          <p:cNvGraphicFramePr/>
          <p:nvPr>
            <p:extLst>
              <p:ext uri="{D42A27DB-BD31-4B8C-83A1-F6EECF244321}">
                <p14:modId xmlns:p14="http://schemas.microsoft.com/office/powerpoint/2010/main" val="983268020"/>
              </p:ext>
            </p:extLst>
          </p:nvPr>
        </p:nvGraphicFramePr>
        <p:xfrm>
          <a:off x="106499" y="1957529"/>
          <a:ext cx="4708607" cy="3958361"/>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3" name="مخطط 5"/>
          <p:cNvGraphicFramePr>
            <a:graphicFrameLocks noGrp="1"/>
          </p:cNvGraphicFramePr>
          <p:nvPr>
            <p:ph sz="half" idx="2"/>
            <p:extLst>
              <p:ext uri="{D42A27DB-BD31-4B8C-83A1-F6EECF244321}">
                <p14:modId xmlns:p14="http://schemas.microsoft.com/office/powerpoint/2010/main" val="3613730316"/>
              </p:ext>
            </p:extLst>
          </p:nvPr>
        </p:nvGraphicFramePr>
        <p:xfrm>
          <a:off x="4648200" y="1600200"/>
          <a:ext cx="4038600" cy="4525963"/>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66959080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مخطط 2"/>
          <p:cNvGraphicFramePr/>
          <p:nvPr>
            <p:extLst>
              <p:ext uri="{D42A27DB-BD31-4B8C-83A1-F6EECF244321}">
                <p14:modId xmlns:p14="http://schemas.microsoft.com/office/powerpoint/2010/main" val="166960748"/>
              </p:ext>
            </p:extLst>
          </p:nvPr>
        </p:nvGraphicFramePr>
        <p:xfrm>
          <a:off x="723900" y="1181100"/>
          <a:ext cx="4572000" cy="2743200"/>
        </p:xfrm>
        <a:graphic>
          <a:graphicData uri="http://schemas.openxmlformats.org/drawingml/2006/chart">
            <c:chart xmlns:c="http://schemas.openxmlformats.org/drawingml/2006/chart" xmlns:r="http://schemas.openxmlformats.org/officeDocument/2006/relationships" r:id="rId2"/>
          </a:graphicData>
        </a:graphic>
      </p:graphicFrame>
      <p:sp>
        <p:nvSpPr>
          <p:cNvPr id="4" name="مربع نص 3"/>
          <p:cNvSpPr txBox="1"/>
          <p:nvPr/>
        </p:nvSpPr>
        <p:spPr>
          <a:xfrm>
            <a:off x="710401" y="882134"/>
            <a:ext cx="5084918" cy="369332"/>
          </a:xfrm>
          <a:prstGeom prst="rect">
            <a:avLst/>
          </a:prstGeom>
          <a:noFill/>
        </p:spPr>
        <p:txBody>
          <a:bodyPr wrap="none" rtlCol="0">
            <a:spAutoFit/>
          </a:bodyPr>
          <a:lstStyle/>
          <a:p>
            <a:r>
              <a:rPr lang="en-US" u="sng" dirty="0" smtClean="0"/>
              <a:t>Number of publications resulted from joint projects </a:t>
            </a:r>
            <a:endParaRPr lang="en-US" u="sng" dirty="0"/>
          </a:p>
        </p:txBody>
      </p:sp>
      <p:graphicFrame>
        <p:nvGraphicFramePr>
          <p:cNvPr id="5" name="مخطط 4"/>
          <p:cNvGraphicFramePr/>
          <p:nvPr>
            <p:extLst>
              <p:ext uri="{D42A27DB-BD31-4B8C-83A1-F6EECF244321}">
                <p14:modId xmlns:p14="http://schemas.microsoft.com/office/powerpoint/2010/main" val="3058258818"/>
              </p:ext>
            </p:extLst>
          </p:nvPr>
        </p:nvGraphicFramePr>
        <p:xfrm>
          <a:off x="685800" y="4114800"/>
          <a:ext cx="4800600" cy="2667000"/>
        </p:xfrm>
        <a:graphic>
          <a:graphicData uri="http://schemas.openxmlformats.org/drawingml/2006/chart">
            <c:chart xmlns:c="http://schemas.openxmlformats.org/drawingml/2006/chart" xmlns:r="http://schemas.openxmlformats.org/officeDocument/2006/relationships" r:id="rId3"/>
          </a:graphicData>
        </a:graphic>
      </p:graphicFrame>
      <p:sp>
        <p:nvSpPr>
          <p:cNvPr id="6" name="مربع نص 5"/>
          <p:cNvSpPr txBox="1"/>
          <p:nvPr/>
        </p:nvSpPr>
        <p:spPr>
          <a:xfrm>
            <a:off x="1066800" y="3505200"/>
            <a:ext cx="3733800" cy="923330"/>
          </a:xfrm>
          <a:prstGeom prst="rect">
            <a:avLst/>
          </a:prstGeom>
          <a:noFill/>
        </p:spPr>
        <p:txBody>
          <a:bodyPr wrap="square" rtlCol="0">
            <a:spAutoFit/>
          </a:bodyPr>
          <a:lstStyle/>
          <a:p>
            <a:r>
              <a:rPr lang="en-US" u="sng" dirty="0" smtClean="0"/>
              <a:t>Did any of your joint projects with industrial partners resulted in a registered patent?</a:t>
            </a:r>
            <a:endParaRPr lang="en-US" u="sng" dirty="0"/>
          </a:p>
        </p:txBody>
      </p:sp>
      <p:cxnSp>
        <p:nvCxnSpPr>
          <p:cNvPr id="9" name="رابط مستقيم 8"/>
          <p:cNvCxnSpPr/>
          <p:nvPr/>
        </p:nvCxnSpPr>
        <p:spPr>
          <a:xfrm rot="5400000">
            <a:off x="3239294" y="5066506"/>
            <a:ext cx="2667000" cy="1588"/>
          </a:xfrm>
          <a:prstGeom prst="line">
            <a:avLst/>
          </a:prstGeom>
        </p:spPr>
        <p:style>
          <a:lnRef idx="1">
            <a:schemeClr val="accent1"/>
          </a:lnRef>
          <a:fillRef idx="0">
            <a:schemeClr val="accent1"/>
          </a:fillRef>
          <a:effectRef idx="0">
            <a:schemeClr val="accent1"/>
          </a:effectRef>
          <a:fontRef idx="minor">
            <a:schemeClr val="tx1"/>
          </a:fontRef>
        </p:style>
      </p:cxnSp>
      <p:sp>
        <p:nvSpPr>
          <p:cNvPr id="10" name="مربع نص 9"/>
          <p:cNvSpPr txBox="1"/>
          <p:nvPr/>
        </p:nvSpPr>
        <p:spPr>
          <a:xfrm>
            <a:off x="6019800" y="1066800"/>
            <a:ext cx="2667000" cy="1754326"/>
          </a:xfrm>
          <a:prstGeom prst="rect">
            <a:avLst/>
          </a:prstGeom>
          <a:noFill/>
        </p:spPr>
        <p:txBody>
          <a:bodyPr wrap="square" rtlCol="0">
            <a:spAutoFit/>
          </a:bodyPr>
          <a:lstStyle/>
          <a:p>
            <a:r>
              <a:rPr lang="en-US" dirty="0" smtClean="0">
                <a:solidFill>
                  <a:srgbClr val="FF0000"/>
                </a:solidFill>
              </a:rPr>
              <a:t>Scientific production from joint projects is not high</a:t>
            </a:r>
          </a:p>
          <a:p>
            <a:r>
              <a:rPr lang="en-US" dirty="0" smtClean="0">
                <a:solidFill>
                  <a:srgbClr val="FF0000"/>
                </a:solidFill>
              </a:rPr>
              <a:t>Reasons:</a:t>
            </a:r>
          </a:p>
          <a:p>
            <a:pPr marL="342900" indent="-342900">
              <a:buAutoNum type="arabicPeriod"/>
            </a:pPr>
            <a:r>
              <a:rPr lang="en-US" dirty="0" smtClean="0">
                <a:solidFill>
                  <a:srgbClr val="FF0000"/>
                </a:solidFill>
              </a:rPr>
              <a:t>Confidential work?</a:t>
            </a:r>
          </a:p>
          <a:p>
            <a:pPr marL="342900" indent="-342900">
              <a:buAutoNum type="arabicPeriod"/>
            </a:pPr>
            <a:r>
              <a:rPr lang="en-US" dirty="0" smtClean="0">
                <a:solidFill>
                  <a:srgbClr val="FF0000"/>
                </a:solidFill>
              </a:rPr>
              <a:t>Projects not finished? </a:t>
            </a:r>
          </a:p>
          <a:p>
            <a:pPr marL="342900" indent="-342900">
              <a:buAutoNum type="arabicPeriod"/>
            </a:pPr>
            <a:r>
              <a:rPr lang="en-US" dirty="0" smtClean="0">
                <a:solidFill>
                  <a:srgbClr val="FF0000"/>
                </a:solidFill>
              </a:rPr>
              <a:t>Other?</a:t>
            </a:r>
            <a:endParaRPr lang="en-US" dirty="0">
              <a:solidFill>
                <a:srgbClr val="FF0000"/>
              </a:solidFill>
            </a:endParaRPr>
          </a:p>
        </p:txBody>
      </p:sp>
      <p:graphicFrame>
        <p:nvGraphicFramePr>
          <p:cNvPr id="11" name="مخطط 10"/>
          <p:cNvGraphicFramePr/>
          <p:nvPr/>
        </p:nvGraphicFramePr>
        <p:xfrm>
          <a:off x="4419600" y="3886200"/>
          <a:ext cx="4572000" cy="2743200"/>
        </p:xfrm>
        <a:graphic>
          <a:graphicData uri="http://schemas.openxmlformats.org/drawingml/2006/chart">
            <c:chart xmlns:c="http://schemas.openxmlformats.org/drawingml/2006/chart" xmlns:r="http://schemas.openxmlformats.org/officeDocument/2006/relationships" r:id="rId4"/>
          </a:graphicData>
        </a:graphic>
      </p:graphicFrame>
      <p:sp>
        <p:nvSpPr>
          <p:cNvPr id="12" name="مربع نص 11"/>
          <p:cNvSpPr txBox="1"/>
          <p:nvPr/>
        </p:nvSpPr>
        <p:spPr>
          <a:xfrm>
            <a:off x="5791200" y="3505200"/>
            <a:ext cx="1822294" cy="369332"/>
          </a:xfrm>
          <a:prstGeom prst="rect">
            <a:avLst/>
          </a:prstGeom>
          <a:noFill/>
        </p:spPr>
        <p:txBody>
          <a:bodyPr wrap="none" rtlCol="0">
            <a:spAutoFit/>
          </a:bodyPr>
          <a:lstStyle/>
          <a:p>
            <a:r>
              <a:rPr lang="en-US" u="sng" dirty="0" smtClean="0"/>
              <a:t>Patent ownership</a:t>
            </a:r>
            <a:endParaRPr lang="en-US" u="sng" dirty="0"/>
          </a:p>
        </p:txBody>
      </p:sp>
      <p:sp>
        <p:nvSpPr>
          <p:cNvPr id="14" name="Title 1"/>
          <p:cNvSpPr txBox="1">
            <a:spLocks/>
          </p:cNvSpPr>
          <p:nvPr/>
        </p:nvSpPr>
        <p:spPr>
          <a:xfrm>
            <a:off x="0" y="38100"/>
            <a:ext cx="8534400" cy="615434"/>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vert="horz" lIns="91440" tIns="45720" rIns="91440" bIns="45720" rtlCol="0" anchor="ctr">
            <a:normAutofit/>
          </a:bodyPr>
          <a:lstStyle>
            <a:lvl1pPr algn="ctr"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en-US" sz="3200" b="1" dirty="0">
                <a:solidFill>
                  <a:prstClr val="white"/>
                </a:solidFill>
              </a:rPr>
              <a:t>Part B: Actual Cooperation</a:t>
            </a:r>
            <a:endParaRPr lang="en-US" dirty="0"/>
          </a:p>
        </p:txBody>
      </p:sp>
    </p:spTree>
    <p:extLst>
      <p:ext uri="{BB962C8B-B14F-4D97-AF65-F5344CB8AC3E}">
        <p14:creationId xmlns:p14="http://schemas.microsoft.com/office/powerpoint/2010/main" val="33713208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مخطط 2"/>
          <p:cNvGraphicFramePr/>
          <p:nvPr/>
        </p:nvGraphicFramePr>
        <p:xfrm>
          <a:off x="1371600" y="1524000"/>
          <a:ext cx="3724275" cy="2676525"/>
        </p:xfrm>
        <a:graphic>
          <a:graphicData uri="http://schemas.openxmlformats.org/drawingml/2006/chart">
            <c:chart xmlns:c="http://schemas.openxmlformats.org/drawingml/2006/chart" xmlns:r="http://schemas.openxmlformats.org/officeDocument/2006/relationships" r:id="rId2"/>
          </a:graphicData>
        </a:graphic>
      </p:graphicFrame>
      <p:sp>
        <p:nvSpPr>
          <p:cNvPr id="4" name="مربع نص 3"/>
          <p:cNvSpPr txBox="1"/>
          <p:nvPr/>
        </p:nvSpPr>
        <p:spPr>
          <a:xfrm>
            <a:off x="1752600" y="1066800"/>
            <a:ext cx="2427075" cy="369332"/>
          </a:xfrm>
          <a:prstGeom prst="rect">
            <a:avLst/>
          </a:prstGeom>
          <a:noFill/>
        </p:spPr>
        <p:txBody>
          <a:bodyPr wrap="none" rtlCol="0">
            <a:spAutoFit/>
          </a:bodyPr>
          <a:lstStyle/>
          <a:p>
            <a:r>
              <a:rPr lang="en-US" u="sng" dirty="0" smtClean="0"/>
              <a:t>Participants satisfaction </a:t>
            </a:r>
          </a:p>
        </p:txBody>
      </p:sp>
      <p:cxnSp>
        <p:nvCxnSpPr>
          <p:cNvPr id="6" name="رابط كسهم مستقيم 5"/>
          <p:cNvCxnSpPr/>
          <p:nvPr/>
        </p:nvCxnSpPr>
        <p:spPr>
          <a:xfrm rot="10800000" flipV="1">
            <a:off x="2057400" y="3200400"/>
            <a:ext cx="762000" cy="457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7" name="مربع نص 6"/>
          <p:cNvSpPr txBox="1"/>
          <p:nvPr/>
        </p:nvSpPr>
        <p:spPr>
          <a:xfrm>
            <a:off x="1524000" y="3886200"/>
            <a:ext cx="3048000" cy="461665"/>
          </a:xfrm>
          <a:prstGeom prst="rect">
            <a:avLst/>
          </a:prstGeom>
          <a:noFill/>
        </p:spPr>
        <p:txBody>
          <a:bodyPr wrap="square" rtlCol="0">
            <a:spAutoFit/>
          </a:bodyPr>
          <a:lstStyle/>
          <a:p>
            <a:r>
              <a:rPr lang="en-US" sz="1200" dirty="0" smtClean="0"/>
              <a:t>50% not satisfied with their joint work with industry!!</a:t>
            </a:r>
            <a:endParaRPr lang="en-US" sz="1200" dirty="0"/>
          </a:p>
        </p:txBody>
      </p:sp>
      <p:graphicFrame>
        <p:nvGraphicFramePr>
          <p:cNvPr id="8" name="مخطط 7"/>
          <p:cNvGraphicFramePr/>
          <p:nvPr/>
        </p:nvGraphicFramePr>
        <p:xfrm>
          <a:off x="4267200" y="3657600"/>
          <a:ext cx="4572000" cy="2743200"/>
        </p:xfrm>
        <a:graphic>
          <a:graphicData uri="http://schemas.openxmlformats.org/drawingml/2006/chart">
            <c:chart xmlns:c="http://schemas.openxmlformats.org/drawingml/2006/chart" xmlns:r="http://schemas.openxmlformats.org/officeDocument/2006/relationships" r:id="rId3"/>
          </a:graphicData>
        </a:graphic>
      </p:graphicFrame>
      <p:sp>
        <p:nvSpPr>
          <p:cNvPr id="10" name="سهم منحني 9"/>
          <p:cNvSpPr/>
          <p:nvPr/>
        </p:nvSpPr>
        <p:spPr>
          <a:xfrm rot="5400000">
            <a:off x="5029200" y="2362200"/>
            <a:ext cx="1371600" cy="1219200"/>
          </a:xfrm>
          <a:prstGeom prst="ben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1" name="مربع نص 10"/>
          <p:cNvSpPr txBox="1"/>
          <p:nvPr/>
        </p:nvSpPr>
        <p:spPr>
          <a:xfrm>
            <a:off x="6400800" y="2590800"/>
            <a:ext cx="2209800" cy="646331"/>
          </a:xfrm>
          <a:prstGeom prst="rect">
            <a:avLst/>
          </a:prstGeom>
          <a:noFill/>
        </p:spPr>
        <p:txBody>
          <a:bodyPr wrap="square" rtlCol="0">
            <a:spAutoFit/>
          </a:bodyPr>
          <a:lstStyle/>
          <a:p>
            <a:r>
              <a:rPr lang="en-US" dirty="0" smtClean="0">
                <a:solidFill>
                  <a:srgbClr val="FF0000"/>
                </a:solidFill>
              </a:rPr>
              <a:t>Why researchers were not satisfied?</a:t>
            </a:r>
            <a:endParaRPr lang="en-US" dirty="0">
              <a:solidFill>
                <a:srgbClr val="FF0000"/>
              </a:solidFill>
            </a:endParaRPr>
          </a:p>
        </p:txBody>
      </p:sp>
      <p:pic>
        <p:nvPicPr>
          <p:cNvPr id="9" name="Picture 8"/>
          <p:cNvPicPr>
            <a:picLocks noChangeAspect="1"/>
          </p:cNvPicPr>
          <p:nvPr/>
        </p:nvPicPr>
        <p:blipFill>
          <a:blip r:embed="rId4"/>
          <a:stretch>
            <a:fillRect/>
          </a:stretch>
        </p:blipFill>
        <p:spPr>
          <a:xfrm>
            <a:off x="2819400" y="6524121"/>
            <a:ext cx="3974937" cy="371888"/>
          </a:xfrm>
          <a:prstGeom prst="rect">
            <a:avLst/>
          </a:prstGeom>
        </p:spPr>
      </p:pic>
      <p:sp>
        <p:nvSpPr>
          <p:cNvPr id="12" name="Title 1"/>
          <p:cNvSpPr>
            <a:spLocks noGrp="1"/>
          </p:cNvSpPr>
          <p:nvPr>
            <p:ph type="title"/>
          </p:nvPr>
        </p:nvSpPr>
        <p:spPr>
          <a:xfrm>
            <a:off x="114300" y="-82378"/>
            <a:ext cx="8915400" cy="1143000"/>
          </a:xfrm>
        </p:spPr>
        <p:style>
          <a:lnRef idx="2">
            <a:schemeClr val="accent6">
              <a:shade val="50000"/>
            </a:schemeClr>
          </a:lnRef>
          <a:fillRef idx="1">
            <a:schemeClr val="accent6"/>
          </a:fillRef>
          <a:effectRef idx="0">
            <a:schemeClr val="accent6"/>
          </a:effectRef>
          <a:fontRef idx="minor">
            <a:schemeClr val="lt1"/>
          </a:fontRef>
        </p:style>
        <p:txBody>
          <a:bodyPr>
            <a:normAutofit/>
          </a:bodyPr>
          <a:lstStyle/>
          <a:p>
            <a:r>
              <a:rPr lang="en-US" sz="3200" b="1" dirty="0">
                <a:solidFill>
                  <a:prstClr val="white"/>
                </a:solidFill>
              </a:rPr>
              <a:t>Part B: Actual Cooperation</a:t>
            </a:r>
          </a:p>
        </p:txBody>
      </p:sp>
    </p:spTree>
    <p:extLst>
      <p:ext uri="{BB962C8B-B14F-4D97-AF65-F5344CB8AC3E}">
        <p14:creationId xmlns:p14="http://schemas.microsoft.com/office/powerpoint/2010/main" val="33653596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مخطط 2"/>
          <p:cNvGraphicFramePr/>
          <p:nvPr/>
        </p:nvGraphicFramePr>
        <p:xfrm>
          <a:off x="2057400" y="2133600"/>
          <a:ext cx="6172200" cy="36576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4" name="جدول 3"/>
          <p:cNvGraphicFramePr>
            <a:graphicFrameLocks noGrp="1"/>
          </p:cNvGraphicFramePr>
          <p:nvPr/>
        </p:nvGraphicFramePr>
        <p:xfrm>
          <a:off x="2819400" y="1676400"/>
          <a:ext cx="4419600" cy="426720"/>
        </p:xfrm>
        <a:graphic>
          <a:graphicData uri="http://schemas.openxmlformats.org/drawingml/2006/table">
            <a:tbl>
              <a:tblPr/>
              <a:tblGrid>
                <a:gridCol w="4419600"/>
              </a:tblGrid>
              <a:tr h="161925">
                <a:tc>
                  <a:txBody>
                    <a:bodyPr/>
                    <a:lstStyle/>
                    <a:p>
                      <a:pPr algn="l" fontAlgn="b"/>
                      <a:r>
                        <a:rPr lang="en-US" sz="1400" b="0" i="0" u="sng" strike="noStrike" dirty="0">
                          <a:solidFill>
                            <a:srgbClr val="000000"/>
                          </a:solidFill>
                          <a:latin typeface="Arial"/>
                        </a:rPr>
                        <a:t> </a:t>
                      </a:r>
                      <a:r>
                        <a:rPr lang="en-US" sz="1400" b="0" i="0" u="sng" strike="noStrike" dirty="0" smtClean="0">
                          <a:solidFill>
                            <a:srgbClr val="000000"/>
                          </a:solidFill>
                          <a:latin typeface="Arial"/>
                        </a:rPr>
                        <a:t>Who </a:t>
                      </a:r>
                      <a:r>
                        <a:rPr lang="en-US" sz="1400" b="0" i="0" u="sng" strike="noStrike" dirty="0">
                          <a:solidFill>
                            <a:srgbClr val="000000"/>
                          </a:solidFill>
                          <a:latin typeface="Arial"/>
                        </a:rPr>
                        <a:t>should be responsible for establishing new partnerships between universities and the industry</a:t>
                      </a:r>
                    </a:p>
                  </a:txBody>
                  <a:tcPr marL="0" marR="0" marT="0" marB="0" anchor="b">
                    <a:lnL>
                      <a:noFill/>
                    </a:lnL>
                    <a:lnR>
                      <a:noFill/>
                    </a:lnR>
                    <a:lnT>
                      <a:noFill/>
                    </a:lnT>
                    <a:lnB>
                      <a:noFill/>
                    </a:lnB>
                  </a:tcPr>
                </a:tc>
              </a:tr>
            </a:tbl>
          </a:graphicData>
        </a:graphic>
      </p:graphicFrame>
      <p:pic>
        <p:nvPicPr>
          <p:cNvPr id="5" name="Picture 4"/>
          <p:cNvPicPr>
            <a:picLocks noChangeAspect="1"/>
          </p:cNvPicPr>
          <p:nvPr/>
        </p:nvPicPr>
        <p:blipFill>
          <a:blip r:embed="rId3"/>
          <a:stretch>
            <a:fillRect/>
          </a:stretch>
        </p:blipFill>
        <p:spPr>
          <a:xfrm>
            <a:off x="2819400" y="5915890"/>
            <a:ext cx="3974937" cy="371888"/>
          </a:xfrm>
          <a:prstGeom prst="rect">
            <a:avLst/>
          </a:prstGeom>
        </p:spPr>
      </p:pic>
      <p:sp>
        <p:nvSpPr>
          <p:cNvPr id="6" name="Title 1"/>
          <p:cNvSpPr txBox="1">
            <a:spLocks/>
          </p:cNvSpPr>
          <p:nvPr/>
        </p:nvSpPr>
        <p:spPr>
          <a:xfrm>
            <a:off x="228600" y="152400"/>
            <a:ext cx="8915400" cy="114300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vert="horz" lIns="91440" tIns="45720" rIns="91440" bIns="45720" rtlCol="0" anchor="ctr">
            <a:normAutofit/>
          </a:bodyPr>
          <a:lstStyle>
            <a:lvl1pPr algn="ctr"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en-US" sz="3200" b="1" dirty="0" smtClean="0">
                <a:solidFill>
                  <a:prstClr val="white"/>
                </a:solidFill>
              </a:rPr>
              <a:t>Part C: General Opinions</a:t>
            </a:r>
            <a:endParaRPr lang="en-US" sz="3200" b="1" dirty="0">
              <a:solidFill>
                <a:prstClr val="white"/>
              </a:solidFill>
            </a:endParaRPr>
          </a:p>
        </p:txBody>
      </p:sp>
    </p:spTree>
    <p:extLst>
      <p:ext uri="{BB962C8B-B14F-4D97-AF65-F5344CB8AC3E}">
        <p14:creationId xmlns:p14="http://schemas.microsoft.com/office/powerpoint/2010/main" val="19618986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134028" y="1028700"/>
            <a:ext cx="7498080" cy="1143000"/>
          </a:xfrm>
        </p:spPr>
        <p:txBody>
          <a:bodyPr>
            <a:normAutofit/>
          </a:bodyPr>
          <a:lstStyle/>
          <a:p>
            <a:pPr algn="ctr"/>
            <a:r>
              <a:rPr lang="en-US" sz="2400" dirty="0" smtClean="0"/>
              <a:t>Top 5 reasons why researchers get involved in joint projects with the industry </a:t>
            </a:r>
            <a:endParaRPr lang="en-US" sz="2400" dirty="0"/>
          </a:p>
        </p:txBody>
      </p:sp>
      <p:graphicFrame>
        <p:nvGraphicFramePr>
          <p:cNvPr id="3" name="مخطط 2"/>
          <p:cNvGraphicFramePr/>
          <p:nvPr/>
        </p:nvGraphicFramePr>
        <p:xfrm>
          <a:off x="1905000" y="1600200"/>
          <a:ext cx="6572252" cy="4638677"/>
        </p:xfrm>
        <a:graphic>
          <a:graphicData uri="http://schemas.openxmlformats.org/drawingml/2006/chart">
            <c:chart xmlns:c="http://schemas.openxmlformats.org/drawingml/2006/chart" xmlns:r="http://schemas.openxmlformats.org/officeDocument/2006/relationships" r:id="rId2"/>
          </a:graphicData>
        </a:graphic>
      </p:graphicFrame>
      <p:sp>
        <p:nvSpPr>
          <p:cNvPr id="5" name="مربع نص 4"/>
          <p:cNvSpPr txBox="1"/>
          <p:nvPr/>
        </p:nvSpPr>
        <p:spPr>
          <a:xfrm>
            <a:off x="1600200" y="5791200"/>
            <a:ext cx="7315200" cy="646331"/>
          </a:xfrm>
          <a:prstGeom prst="rect">
            <a:avLst/>
          </a:prstGeom>
          <a:noFill/>
        </p:spPr>
        <p:txBody>
          <a:bodyPr wrap="square" rtlCol="0">
            <a:spAutoFit/>
          </a:bodyPr>
          <a:lstStyle/>
          <a:p>
            <a:r>
              <a:rPr lang="en-US" dirty="0" smtClean="0"/>
              <a:t>University partners should consider these reasons when they advertise joint projects!!</a:t>
            </a:r>
            <a:endParaRPr lang="en-US" dirty="0"/>
          </a:p>
        </p:txBody>
      </p:sp>
      <p:pic>
        <p:nvPicPr>
          <p:cNvPr id="6" name="Picture 5"/>
          <p:cNvPicPr>
            <a:picLocks noChangeAspect="1"/>
          </p:cNvPicPr>
          <p:nvPr/>
        </p:nvPicPr>
        <p:blipFill>
          <a:blip r:embed="rId3"/>
          <a:stretch>
            <a:fillRect/>
          </a:stretch>
        </p:blipFill>
        <p:spPr>
          <a:xfrm>
            <a:off x="2895600" y="6423115"/>
            <a:ext cx="3974937" cy="371888"/>
          </a:xfrm>
          <a:prstGeom prst="rect">
            <a:avLst/>
          </a:prstGeom>
        </p:spPr>
      </p:pic>
      <p:sp>
        <p:nvSpPr>
          <p:cNvPr id="7" name="Title 1"/>
          <p:cNvSpPr txBox="1">
            <a:spLocks/>
          </p:cNvSpPr>
          <p:nvPr/>
        </p:nvSpPr>
        <p:spPr>
          <a:xfrm>
            <a:off x="76200" y="0"/>
            <a:ext cx="8915400" cy="114300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vert="horz" lIns="91440" tIns="45720" rIns="91440" bIns="45720" rtlCol="0" anchor="ctr">
            <a:normAutofit/>
          </a:bodyPr>
          <a:lstStyle>
            <a:lvl1pPr algn="ctr"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en-US" sz="3200" b="1" dirty="0" smtClean="0">
                <a:solidFill>
                  <a:prstClr val="white"/>
                </a:solidFill>
              </a:rPr>
              <a:t>Part C: General Opinions</a:t>
            </a:r>
            <a:endParaRPr lang="en-US" sz="3200" b="1" dirty="0">
              <a:solidFill>
                <a:prstClr val="white"/>
              </a:solidFill>
            </a:endParaRPr>
          </a:p>
        </p:txBody>
      </p:sp>
    </p:spTree>
    <p:extLst>
      <p:ext uri="{BB962C8B-B14F-4D97-AF65-F5344CB8AC3E}">
        <p14:creationId xmlns:p14="http://schemas.microsoft.com/office/powerpoint/2010/main" val="16608939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مخطط 2"/>
          <p:cNvGraphicFramePr/>
          <p:nvPr/>
        </p:nvGraphicFramePr>
        <p:xfrm>
          <a:off x="1371600" y="1600200"/>
          <a:ext cx="4200525" cy="2886075"/>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4" name="جدول 3"/>
          <p:cNvGraphicFramePr>
            <a:graphicFrameLocks noGrp="1"/>
          </p:cNvGraphicFramePr>
          <p:nvPr/>
        </p:nvGraphicFramePr>
        <p:xfrm>
          <a:off x="1447800" y="1143000"/>
          <a:ext cx="3810000" cy="731520"/>
        </p:xfrm>
        <a:graphic>
          <a:graphicData uri="http://schemas.openxmlformats.org/drawingml/2006/table">
            <a:tbl>
              <a:tblPr/>
              <a:tblGrid>
                <a:gridCol w="3810000"/>
              </a:tblGrid>
              <a:tr h="161925">
                <a:tc>
                  <a:txBody>
                    <a:bodyPr/>
                    <a:lstStyle/>
                    <a:p>
                      <a:pPr algn="l" fontAlgn="b"/>
                      <a:r>
                        <a:rPr lang="en-US" sz="1600" b="0" i="0" u="none" strike="noStrike" dirty="0">
                          <a:solidFill>
                            <a:srgbClr val="000000"/>
                          </a:solidFill>
                          <a:latin typeface="Arial"/>
                        </a:rPr>
                        <a:t>Does your university have a specialized center for establishing university-industry partnerships?</a:t>
                      </a:r>
                    </a:p>
                  </a:txBody>
                  <a:tcPr marL="0" marR="0" marT="0" marB="0" anchor="b">
                    <a:lnL>
                      <a:noFill/>
                    </a:lnL>
                    <a:lnR>
                      <a:noFill/>
                    </a:lnR>
                    <a:lnT>
                      <a:noFill/>
                    </a:lnT>
                    <a:lnB>
                      <a:noFill/>
                    </a:lnB>
                  </a:tcPr>
                </a:tc>
              </a:tr>
            </a:tbl>
          </a:graphicData>
        </a:graphic>
      </p:graphicFrame>
      <p:graphicFrame>
        <p:nvGraphicFramePr>
          <p:cNvPr id="5" name="مخطط 4"/>
          <p:cNvGraphicFramePr/>
          <p:nvPr/>
        </p:nvGraphicFramePr>
        <p:xfrm>
          <a:off x="4419600" y="3962400"/>
          <a:ext cx="4572000" cy="27432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جدول 5"/>
          <p:cNvGraphicFramePr>
            <a:graphicFrameLocks noGrp="1"/>
          </p:cNvGraphicFramePr>
          <p:nvPr/>
        </p:nvGraphicFramePr>
        <p:xfrm>
          <a:off x="1371600" y="4876800"/>
          <a:ext cx="3505200" cy="975360"/>
        </p:xfrm>
        <a:graphic>
          <a:graphicData uri="http://schemas.openxmlformats.org/drawingml/2006/table">
            <a:tbl>
              <a:tblPr/>
              <a:tblGrid>
                <a:gridCol w="3505200"/>
              </a:tblGrid>
              <a:tr h="161925">
                <a:tc>
                  <a:txBody>
                    <a:bodyPr/>
                    <a:lstStyle/>
                    <a:p>
                      <a:pPr algn="l" fontAlgn="b"/>
                      <a:r>
                        <a:rPr lang="en-US" sz="1600" b="0" i="0" u="none" strike="noStrike" dirty="0">
                          <a:solidFill>
                            <a:srgbClr val="000000"/>
                          </a:solidFill>
                          <a:latin typeface="Arial"/>
                        </a:rPr>
                        <a:t>Would you support your university decision to establish a specialized center as a liaison between faculty members and the industry?</a:t>
                      </a:r>
                    </a:p>
                  </a:txBody>
                  <a:tcPr marL="0" marR="0" marT="0" marB="0" anchor="b">
                    <a:lnL>
                      <a:noFill/>
                    </a:lnL>
                    <a:lnR>
                      <a:noFill/>
                    </a:lnR>
                    <a:lnT>
                      <a:noFill/>
                    </a:lnT>
                    <a:lnB>
                      <a:noFill/>
                    </a:lnB>
                  </a:tcPr>
                </a:tc>
              </a:tr>
            </a:tbl>
          </a:graphicData>
        </a:graphic>
      </p:graphicFrame>
      <p:pic>
        <p:nvPicPr>
          <p:cNvPr id="7" name="Picture 6"/>
          <p:cNvPicPr>
            <a:picLocks noChangeAspect="1"/>
          </p:cNvPicPr>
          <p:nvPr/>
        </p:nvPicPr>
        <p:blipFill>
          <a:blip r:embed="rId4"/>
          <a:stretch>
            <a:fillRect/>
          </a:stretch>
        </p:blipFill>
        <p:spPr>
          <a:xfrm>
            <a:off x="2743020" y="6217971"/>
            <a:ext cx="3974937" cy="371888"/>
          </a:xfrm>
          <a:prstGeom prst="rect">
            <a:avLst/>
          </a:prstGeom>
        </p:spPr>
      </p:pic>
      <p:sp>
        <p:nvSpPr>
          <p:cNvPr id="8" name="Title 1"/>
          <p:cNvSpPr txBox="1">
            <a:spLocks/>
          </p:cNvSpPr>
          <p:nvPr/>
        </p:nvSpPr>
        <p:spPr>
          <a:xfrm>
            <a:off x="228600" y="-115741"/>
            <a:ext cx="8915400" cy="114300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vert="horz" lIns="91440" tIns="45720" rIns="91440" bIns="45720" rtlCol="0" anchor="ctr">
            <a:normAutofit/>
          </a:bodyPr>
          <a:lstStyle>
            <a:lvl1pPr algn="ctr"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en-US" sz="3200" b="1" dirty="0" smtClean="0">
                <a:solidFill>
                  <a:prstClr val="white"/>
                </a:solidFill>
              </a:rPr>
              <a:t>Part C: General Opinions</a:t>
            </a:r>
            <a:endParaRPr lang="en-US" sz="3200" b="1" dirty="0">
              <a:solidFill>
                <a:prstClr val="white"/>
              </a:solidFill>
            </a:endParaRPr>
          </a:p>
        </p:txBody>
      </p:sp>
    </p:spTree>
    <p:extLst>
      <p:ext uri="{BB962C8B-B14F-4D97-AF65-F5344CB8AC3E}">
        <p14:creationId xmlns:p14="http://schemas.microsoft.com/office/powerpoint/2010/main" val="23260708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2438400" y="152400"/>
            <a:ext cx="4812792" cy="640080"/>
          </a:xfrm>
        </p:spPr>
        <p:txBody>
          <a:bodyPr>
            <a:normAutofit/>
          </a:bodyPr>
          <a:lstStyle/>
          <a:p>
            <a:pPr algn="ctr"/>
            <a:r>
              <a:rPr lang="en-US" sz="1800" dirty="0" smtClean="0"/>
              <a:t>What is preventing faculty from undertaking industrial projects?</a:t>
            </a:r>
            <a:endParaRPr lang="en-US" sz="1800" dirty="0"/>
          </a:p>
        </p:txBody>
      </p:sp>
      <p:sp>
        <p:nvSpPr>
          <p:cNvPr id="4" name="مستطيل 3"/>
          <p:cNvSpPr/>
          <p:nvPr/>
        </p:nvSpPr>
        <p:spPr>
          <a:xfrm>
            <a:off x="5562600" y="4495800"/>
            <a:ext cx="3200400" cy="400110"/>
          </a:xfrm>
          <a:prstGeom prst="rect">
            <a:avLst/>
          </a:prstGeom>
        </p:spPr>
        <p:txBody>
          <a:bodyPr wrap="square">
            <a:spAutoFit/>
          </a:bodyPr>
          <a:lstStyle/>
          <a:p>
            <a:pPr fontAlgn="b"/>
            <a:r>
              <a:rPr lang="en-US" sz="1000" b="1" dirty="0" smtClean="0">
                <a:solidFill>
                  <a:srgbClr val="000000"/>
                </a:solidFill>
                <a:latin typeface="Arial"/>
              </a:rPr>
              <a:t>not consider industrial collaboration as part of their job</a:t>
            </a:r>
            <a:endParaRPr lang="en-US" sz="1000" b="1" dirty="0">
              <a:solidFill>
                <a:srgbClr val="000000"/>
              </a:solidFill>
              <a:latin typeface="Arial"/>
            </a:endParaRPr>
          </a:p>
        </p:txBody>
      </p:sp>
      <p:sp>
        <p:nvSpPr>
          <p:cNvPr id="5" name="مستطيل 4"/>
          <p:cNvSpPr/>
          <p:nvPr/>
        </p:nvSpPr>
        <p:spPr>
          <a:xfrm>
            <a:off x="5105400" y="762000"/>
            <a:ext cx="3124200" cy="400110"/>
          </a:xfrm>
          <a:prstGeom prst="rect">
            <a:avLst/>
          </a:prstGeom>
        </p:spPr>
        <p:txBody>
          <a:bodyPr wrap="square">
            <a:spAutoFit/>
          </a:bodyPr>
          <a:lstStyle/>
          <a:p>
            <a:pPr fontAlgn="b"/>
            <a:r>
              <a:rPr lang="en-US" sz="1000" b="1" dirty="0" smtClean="0">
                <a:solidFill>
                  <a:srgbClr val="000000"/>
                </a:solidFill>
                <a:latin typeface="Arial"/>
              </a:rPr>
              <a:t>university does not have enough laboratory facilities</a:t>
            </a:r>
            <a:endParaRPr lang="en-US" sz="1000" b="1" dirty="0">
              <a:solidFill>
                <a:srgbClr val="000000"/>
              </a:solidFill>
              <a:latin typeface="Arial"/>
            </a:endParaRPr>
          </a:p>
        </p:txBody>
      </p:sp>
      <p:sp>
        <p:nvSpPr>
          <p:cNvPr id="6" name="مستطيل 5"/>
          <p:cNvSpPr/>
          <p:nvPr/>
        </p:nvSpPr>
        <p:spPr>
          <a:xfrm>
            <a:off x="1066800" y="762000"/>
            <a:ext cx="2563522" cy="246221"/>
          </a:xfrm>
          <a:prstGeom prst="rect">
            <a:avLst/>
          </a:prstGeom>
        </p:spPr>
        <p:txBody>
          <a:bodyPr wrap="none">
            <a:spAutoFit/>
          </a:bodyPr>
          <a:lstStyle/>
          <a:p>
            <a:pPr fontAlgn="b"/>
            <a:r>
              <a:rPr lang="en-US" sz="1000" b="1" u="sng" dirty="0" smtClean="0">
                <a:solidFill>
                  <a:srgbClr val="000000"/>
                </a:solidFill>
                <a:latin typeface="Arial"/>
              </a:rPr>
              <a:t>Teaching and other administrative load</a:t>
            </a:r>
            <a:endParaRPr lang="en-US" sz="1000" b="1" u="sng" dirty="0">
              <a:solidFill>
                <a:srgbClr val="000000"/>
              </a:solidFill>
              <a:latin typeface="Arial"/>
            </a:endParaRPr>
          </a:p>
        </p:txBody>
      </p:sp>
      <p:sp>
        <p:nvSpPr>
          <p:cNvPr id="7" name="مستطيل 6"/>
          <p:cNvSpPr/>
          <p:nvPr/>
        </p:nvSpPr>
        <p:spPr>
          <a:xfrm>
            <a:off x="1143000" y="2667000"/>
            <a:ext cx="2153154" cy="246221"/>
          </a:xfrm>
          <a:prstGeom prst="rect">
            <a:avLst/>
          </a:prstGeom>
        </p:spPr>
        <p:txBody>
          <a:bodyPr wrap="none">
            <a:spAutoFit/>
          </a:bodyPr>
          <a:lstStyle/>
          <a:p>
            <a:pPr fontAlgn="b"/>
            <a:r>
              <a:rPr lang="en-US" sz="1000" b="1" dirty="0" smtClean="0">
                <a:solidFill>
                  <a:srgbClr val="000000"/>
                </a:solidFill>
                <a:latin typeface="Arial"/>
              </a:rPr>
              <a:t>University's geographic location</a:t>
            </a:r>
            <a:endParaRPr lang="en-US" sz="1000" b="1" dirty="0">
              <a:solidFill>
                <a:srgbClr val="000000"/>
              </a:solidFill>
              <a:latin typeface="Arial"/>
            </a:endParaRPr>
          </a:p>
        </p:txBody>
      </p:sp>
      <p:sp>
        <p:nvSpPr>
          <p:cNvPr id="8" name="مستطيل 7"/>
          <p:cNvSpPr/>
          <p:nvPr/>
        </p:nvSpPr>
        <p:spPr>
          <a:xfrm>
            <a:off x="5105400" y="2819400"/>
            <a:ext cx="3810000" cy="400110"/>
          </a:xfrm>
          <a:prstGeom prst="rect">
            <a:avLst/>
          </a:prstGeom>
        </p:spPr>
        <p:txBody>
          <a:bodyPr wrap="square">
            <a:spAutoFit/>
          </a:bodyPr>
          <a:lstStyle/>
          <a:p>
            <a:pPr fontAlgn="b"/>
            <a:r>
              <a:rPr lang="en-US" sz="1000" b="1" dirty="0" smtClean="0">
                <a:solidFill>
                  <a:srgbClr val="000000"/>
                </a:solidFill>
                <a:latin typeface="Arial"/>
              </a:rPr>
              <a:t>No clear procedures to support Academia-Industry collaboration</a:t>
            </a:r>
            <a:endParaRPr lang="en-US" sz="1000" b="1" dirty="0">
              <a:solidFill>
                <a:srgbClr val="000000"/>
              </a:solidFill>
              <a:latin typeface="Arial"/>
            </a:endParaRPr>
          </a:p>
        </p:txBody>
      </p:sp>
      <p:sp>
        <p:nvSpPr>
          <p:cNvPr id="9" name="مستطيل 8"/>
          <p:cNvSpPr/>
          <p:nvPr/>
        </p:nvSpPr>
        <p:spPr>
          <a:xfrm>
            <a:off x="1143000" y="4495800"/>
            <a:ext cx="3810000" cy="400110"/>
          </a:xfrm>
          <a:prstGeom prst="rect">
            <a:avLst/>
          </a:prstGeom>
        </p:spPr>
        <p:txBody>
          <a:bodyPr wrap="square">
            <a:spAutoFit/>
          </a:bodyPr>
          <a:lstStyle/>
          <a:p>
            <a:pPr fontAlgn="b"/>
            <a:r>
              <a:rPr lang="en-US" sz="1000" b="1" dirty="0" smtClean="0">
                <a:solidFill>
                  <a:srgbClr val="000000"/>
                </a:solidFill>
                <a:latin typeface="Arial"/>
              </a:rPr>
              <a:t>Academics don’t feel confident to undertake industrial projects</a:t>
            </a:r>
            <a:endParaRPr lang="en-US" sz="1000" b="1" dirty="0">
              <a:solidFill>
                <a:srgbClr val="000000"/>
              </a:solidFill>
              <a:latin typeface="Arial"/>
            </a:endParaRPr>
          </a:p>
        </p:txBody>
      </p:sp>
      <p:graphicFrame>
        <p:nvGraphicFramePr>
          <p:cNvPr id="14" name="مخطط 13"/>
          <p:cNvGraphicFramePr/>
          <p:nvPr/>
        </p:nvGraphicFramePr>
        <p:xfrm>
          <a:off x="1143000" y="914400"/>
          <a:ext cx="2819400" cy="21336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5" name="مخطط 14"/>
          <p:cNvGraphicFramePr/>
          <p:nvPr/>
        </p:nvGraphicFramePr>
        <p:xfrm>
          <a:off x="5715000" y="4800600"/>
          <a:ext cx="2895600" cy="22860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6" name="مخطط 15"/>
          <p:cNvGraphicFramePr/>
          <p:nvPr/>
        </p:nvGraphicFramePr>
        <p:xfrm>
          <a:off x="5105400" y="990600"/>
          <a:ext cx="3048000" cy="20574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7" name="مخطط 16"/>
          <p:cNvGraphicFramePr/>
          <p:nvPr/>
        </p:nvGraphicFramePr>
        <p:xfrm>
          <a:off x="1219200" y="2971800"/>
          <a:ext cx="2466975" cy="1776413"/>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18" name="مخطط 17"/>
          <p:cNvGraphicFramePr/>
          <p:nvPr/>
        </p:nvGraphicFramePr>
        <p:xfrm>
          <a:off x="5715000" y="3048000"/>
          <a:ext cx="2514600" cy="1600200"/>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19" name="مخطط 18"/>
          <p:cNvGraphicFramePr/>
          <p:nvPr/>
        </p:nvGraphicFramePr>
        <p:xfrm>
          <a:off x="1219200" y="4776787"/>
          <a:ext cx="3048000" cy="2081213"/>
        </p:xfrm>
        <a:graphic>
          <a:graphicData uri="http://schemas.openxmlformats.org/drawingml/2006/chart">
            <c:chart xmlns:c="http://schemas.openxmlformats.org/drawingml/2006/chart" xmlns:r="http://schemas.openxmlformats.org/officeDocument/2006/relationships" r:id="rId7"/>
          </a:graphicData>
        </a:graphic>
      </p:graphicFrame>
      <p:pic>
        <p:nvPicPr>
          <p:cNvPr id="20" name="Picture 19"/>
          <p:cNvPicPr>
            <a:picLocks noChangeAspect="1"/>
          </p:cNvPicPr>
          <p:nvPr/>
        </p:nvPicPr>
        <p:blipFill>
          <a:blip r:embed="rId8"/>
          <a:stretch>
            <a:fillRect/>
          </a:stretch>
        </p:blipFill>
        <p:spPr>
          <a:xfrm>
            <a:off x="2965531" y="6523182"/>
            <a:ext cx="3974937" cy="371888"/>
          </a:xfrm>
          <a:prstGeom prst="rect">
            <a:avLst/>
          </a:prstGeom>
        </p:spPr>
      </p:pic>
    </p:spTree>
    <p:extLst>
      <p:ext uri="{BB962C8B-B14F-4D97-AF65-F5344CB8AC3E}">
        <p14:creationId xmlns:p14="http://schemas.microsoft.com/office/powerpoint/2010/main" val="245378112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مخطط 2"/>
          <p:cNvGraphicFramePr/>
          <p:nvPr>
            <p:extLst>
              <p:ext uri="{D42A27DB-BD31-4B8C-83A1-F6EECF244321}">
                <p14:modId xmlns:p14="http://schemas.microsoft.com/office/powerpoint/2010/main" val="2664058815"/>
              </p:ext>
            </p:extLst>
          </p:nvPr>
        </p:nvGraphicFramePr>
        <p:xfrm>
          <a:off x="685800" y="1866900"/>
          <a:ext cx="3762375" cy="2362200"/>
        </p:xfrm>
        <a:graphic>
          <a:graphicData uri="http://schemas.openxmlformats.org/drawingml/2006/chart">
            <c:chart xmlns:c="http://schemas.openxmlformats.org/drawingml/2006/chart" xmlns:r="http://schemas.openxmlformats.org/officeDocument/2006/relationships" r:id="rId2"/>
          </a:graphicData>
        </a:graphic>
      </p:graphicFrame>
      <p:sp>
        <p:nvSpPr>
          <p:cNvPr id="4" name="مستطيل 3"/>
          <p:cNvSpPr/>
          <p:nvPr/>
        </p:nvSpPr>
        <p:spPr>
          <a:xfrm>
            <a:off x="838200" y="1362749"/>
            <a:ext cx="4572000" cy="646331"/>
          </a:xfrm>
          <a:prstGeom prst="rect">
            <a:avLst/>
          </a:prstGeom>
        </p:spPr>
        <p:txBody>
          <a:bodyPr>
            <a:spAutoFit/>
          </a:bodyPr>
          <a:lstStyle/>
          <a:p>
            <a:r>
              <a:rPr lang="en-US" dirty="0" smtClean="0"/>
              <a:t>Does your university involve staff from the industry in teaching programs' courses?</a:t>
            </a:r>
            <a:endParaRPr lang="en-US" dirty="0"/>
          </a:p>
        </p:txBody>
      </p:sp>
      <p:graphicFrame>
        <p:nvGraphicFramePr>
          <p:cNvPr id="5" name="مخطط 4"/>
          <p:cNvGraphicFramePr/>
          <p:nvPr/>
        </p:nvGraphicFramePr>
        <p:xfrm>
          <a:off x="4114800" y="3962400"/>
          <a:ext cx="4572000" cy="2743200"/>
        </p:xfrm>
        <a:graphic>
          <a:graphicData uri="http://schemas.openxmlformats.org/drawingml/2006/chart">
            <c:chart xmlns:c="http://schemas.openxmlformats.org/drawingml/2006/chart" xmlns:r="http://schemas.openxmlformats.org/officeDocument/2006/relationships" r:id="rId3"/>
          </a:graphicData>
        </a:graphic>
      </p:graphicFrame>
      <p:sp>
        <p:nvSpPr>
          <p:cNvPr id="6" name="مستطيل 5"/>
          <p:cNvSpPr/>
          <p:nvPr/>
        </p:nvSpPr>
        <p:spPr>
          <a:xfrm>
            <a:off x="4191000" y="3048000"/>
            <a:ext cx="4572000" cy="923330"/>
          </a:xfrm>
          <a:prstGeom prst="rect">
            <a:avLst/>
          </a:prstGeom>
        </p:spPr>
        <p:txBody>
          <a:bodyPr>
            <a:spAutoFit/>
          </a:bodyPr>
          <a:lstStyle/>
          <a:p>
            <a:r>
              <a:rPr lang="en-US" dirty="0" smtClean="0"/>
              <a:t>Does your university make it obligatory for faculty to undertake a certain amount of work with industry as part of their job?</a:t>
            </a:r>
            <a:endParaRPr lang="en-US" dirty="0"/>
          </a:p>
        </p:txBody>
      </p:sp>
      <p:pic>
        <p:nvPicPr>
          <p:cNvPr id="7" name="Picture 6"/>
          <p:cNvPicPr>
            <a:picLocks noChangeAspect="1"/>
          </p:cNvPicPr>
          <p:nvPr/>
        </p:nvPicPr>
        <p:blipFill>
          <a:blip r:embed="rId4"/>
          <a:stretch>
            <a:fillRect/>
          </a:stretch>
        </p:blipFill>
        <p:spPr>
          <a:xfrm>
            <a:off x="2841706" y="6306939"/>
            <a:ext cx="3974937" cy="371888"/>
          </a:xfrm>
          <a:prstGeom prst="rect">
            <a:avLst/>
          </a:prstGeom>
        </p:spPr>
      </p:pic>
      <p:sp>
        <p:nvSpPr>
          <p:cNvPr id="8" name="Title 1"/>
          <p:cNvSpPr txBox="1">
            <a:spLocks/>
          </p:cNvSpPr>
          <p:nvPr/>
        </p:nvSpPr>
        <p:spPr>
          <a:xfrm>
            <a:off x="228600" y="152400"/>
            <a:ext cx="8915400" cy="114300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vert="horz" lIns="91440" tIns="45720" rIns="91440" bIns="45720" rtlCol="0" anchor="ctr">
            <a:normAutofit/>
          </a:bodyPr>
          <a:lstStyle>
            <a:lvl1pPr algn="ctr"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en-US" sz="3200" b="1" dirty="0" smtClean="0">
                <a:solidFill>
                  <a:prstClr val="white"/>
                </a:solidFill>
              </a:rPr>
              <a:t>Part C: General Opinions</a:t>
            </a:r>
            <a:endParaRPr lang="en-US" sz="3200" b="1" dirty="0">
              <a:solidFill>
                <a:prstClr val="white"/>
              </a:solidFill>
            </a:endParaRPr>
          </a:p>
        </p:txBody>
      </p:sp>
    </p:spTree>
    <p:extLst>
      <p:ext uri="{BB962C8B-B14F-4D97-AF65-F5344CB8AC3E}">
        <p14:creationId xmlns:p14="http://schemas.microsoft.com/office/powerpoint/2010/main" val="343947615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2"/>
          <p:cNvSpPr/>
          <p:nvPr/>
        </p:nvSpPr>
        <p:spPr>
          <a:xfrm>
            <a:off x="1371600" y="1600200"/>
            <a:ext cx="7315200" cy="646331"/>
          </a:xfrm>
          <a:prstGeom prst="rect">
            <a:avLst/>
          </a:prstGeom>
        </p:spPr>
        <p:txBody>
          <a:bodyPr wrap="square">
            <a:spAutoFit/>
          </a:bodyPr>
          <a:lstStyle/>
          <a:p>
            <a:pPr>
              <a:buFont typeface="Wingdings" pitchFamily="2" charset="2"/>
              <a:buChar char="Ø"/>
            </a:pPr>
            <a:r>
              <a:rPr lang="en-US" dirty="0" smtClean="0"/>
              <a:t>I </a:t>
            </a:r>
            <a:r>
              <a:rPr lang="en-US" dirty="0" smtClean="0"/>
              <a:t>hope the process to get a fund from the industry will not talk light years to qualify and take place</a:t>
            </a:r>
            <a:endParaRPr lang="en-US" dirty="0"/>
          </a:p>
        </p:txBody>
      </p:sp>
      <p:sp>
        <p:nvSpPr>
          <p:cNvPr id="4" name="مستطيل 3"/>
          <p:cNvSpPr/>
          <p:nvPr/>
        </p:nvSpPr>
        <p:spPr>
          <a:xfrm>
            <a:off x="1371600" y="2438400"/>
            <a:ext cx="7086600" cy="1200329"/>
          </a:xfrm>
          <a:prstGeom prst="rect">
            <a:avLst/>
          </a:prstGeom>
        </p:spPr>
        <p:txBody>
          <a:bodyPr wrap="square">
            <a:spAutoFit/>
          </a:bodyPr>
          <a:lstStyle/>
          <a:p>
            <a:pPr>
              <a:buFont typeface="Wingdings" pitchFamily="2" charset="2"/>
              <a:buChar char="Ø"/>
            </a:pPr>
            <a:r>
              <a:rPr lang="en-US" dirty="0" smtClean="0"/>
              <a:t>I would suggest to investigate the effect of industrial partnership on potential conduct of academic research, publications, data sharing and processing, and conflicts of interests. </a:t>
            </a:r>
          </a:p>
          <a:p>
            <a:r>
              <a:rPr lang="en-US" dirty="0" smtClean="0"/>
              <a:t>Overall, this is a good questionnaire..Good luck!</a:t>
            </a:r>
            <a:endParaRPr lang="en-US" dirty="0"/>
          </a:p>
        </p:txBody>
      </p:sp>
      <p:sp>
        <p:nvSpPr>
          <p:cNvPr id="5" name="مستطيل 4"/>
          <p:cNvSpPr/>
          <p:nvPr/>
        </p:nvSpPr>
        <p:spPr>
          <a:xfrm>
            <a:off x="1447800" y="3733800"/>
            <a:ext cx="6781800" cy="646331"/>
          </a:xfrm>
          <a:prstGeom prst="rect">
            <a:avLst/>
          </a:prstGeom>
        </p:spPr>
        <p:txBody>
          <a:bodyPr wrap="square">
            <a:spAutoFit/>
          </a:bodyPr>
          <a:lstStyle/>
          <a:p>
            <a:pPr>
              <a:buFont typeface="Wingdings" pitchFamily="2" charset="2"/>
              <a:buChar char="Ø"/>
            </a:pPr>
            <a:r>
              <a:rPr lang="en-US" dirty="0" smtClean="0"/>
              <a:t>I suggest to increase the awareness of such ideas at local level inside faulty via small workshop, posters, group discussions.</a:t>
            </a:r>
            <a:endParaRPr lang="en-US" dirty="0"/>
          </a:p>
        </p:txBody>
      </p:sp>
      <p:sp>
        <p:nvSpPr>
          <p:cNvPr id="6" name="مستطيل 5"/>
          <p:cNvSpPr/>
          <p:nvPr/>
        </p:nvSpPr>
        <p:spPr>
          <a:xfrm>
            <a:off x="1447800" y="4572000"/>
            <a:ext cx="6477000" cy="646331"/>
          </a:xfrm>
          <a:prstGeom prst="rect">
            <a:avLst/>
          </a:prstGeom>
        </p:spPr>
        <p:txBody>
          <a:bodyPr wrap="square">
            <a:spAutoFit/>
          </a:bodyPr>
          <a:lstStyle/>
          <a:p>
            <a:pPr>
              <a:buFont typeface="Wingdings" pitchFamily="2" charset="2"/>
              <a:buChar char="Ø"/>
            </a:pPr>
            <a:r>
              <a:rPr lang="en-US" dirty="0" smtClean="0"/>
              <a:t>FFF Program is very valuable. Pay attention for it as much as possible, please.</a:t>
            </a:r>
            <a:endParaRPr lang="en-US" dirty="0"/>
          </a:p>
        </p:txBody>
      </p:sp>
      <p:sp>
        <p:nvSpPr>
          <p:cNvPr id="7" name="مستطيل 6"/>
          <p:cNvSpPr/>
          <p:nvPr/>
        </p:nvSpPr>
        <p:spPr>
          <a:xfrm>
            <a:off x="1447800" y="5562600"/>
            <a:ext cx="6629400" cy="646331"/>
          </a:xfrm>
          <a:prstGeom prst="rect">
            <a:avLst/>
          </a:prstGeom>
        </p:spPr>
        <p:txBody>
          <a:bodyPr wrap="square">
            <a:spAutoFit/>
          </a:bodyPr>
          <a:lstStyle/>
          <a:p>
            <a:pPr>
              <a:buFont typeface="Wingdings" pitchFamily="2" charset="2"/>
              <a:buChar char="Ø"/>
            </a:pPr>
            <a:r>
              <a:rPr lang="en-US" dirty="0" smtClean="0"/>
              <a:t>Faculty-for factory is a successful linkage mechanism but it lost the momentum because of several reasons. It needs investigation. </a:t>
            </a:r>
            <a:endParaRPr lang="en-US" dirty="0"/>
          </a:p>
        </p:txBody>
      </p:sp>
      <p:pic>
        <p:nvPicPr>
          <p:cNvPr id="8" name="Picture 7"/>
          <p:cNvPicPr>
            <a:picLocks noChangeAspect="1"/>
          </p:cNvPicPr>
          <p:nvPr/>
        </p:nvPicPr>
        <p:blipFill>
          <a:blip r:embed="rId2"/>
          <a:stretch>
            <a:fillRect/>
          </a:stretch>
        </p:blipFill>
        <p:spPr>
          <a:xfrm>
            <a:off x="2698831" y="6459339"/>
            <a:ext cx="3974937" cy="371888"/>
          </a:xfrm>
          <a:prstGeom prst="rect">
            <a:avLst/>
          </a:prstGeom>
        </p:spPr>
      </p:pic>
      <p:sp>
        <p:nvSpPr>
          <p:cNvPr id="9" name="Title 1"/>
          <p:cNvSpPr txBox="1">
            <a:spLocks/>
          </p:cNvSpPr>
          <p:nvPr/>
        </p:nvSpPr>
        <p:spPr>
          <a:xfrm>
            <a:off x="152400" y="178665"/>
            <a:ext cx="8915400" cy="114300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vert="horz" lIns="91440" tIns="45720" rIns="91440" bIns="45720" rtlCol="0" anchor="ctr">
            <a:normAutofit/>
          </a:bodyPr>
          <a:lstStyle>
            <a:lvl1pPr algn="ctr"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en-US" sz="3200" b="1" dirty="0">
                <a:solidFill>
                  <a:prstClr val="white"/>
                </a:solidFill>
              </a:rPr>
              <a:t>Notes and suggestions by participants</a:t>
            </a:r>
          </a:p>
        </p:txBody>
      </p:sp>
    </p:spTree>
    <p:extLst>
      <p:ext uri="{BB962C8B-B14F-4D97-AF65-F5344CB8AC3E}">
        <p14:creationId xmlns:p14="http://schemas.microsoft.com/office/powerpoint/2010/main" val="207750584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2"/>
          <p:cNvSpPr/>
          <p:nvPr/>
        </p:nvSpPr>
        <p:spPr>
          <a:xfrm>
            <a:off x="952500" y="1833002"/>
            <a:ext cx="7315200" cy="923330"/>
          </a:xfrm>
          <a:prstGeom prst="rect">
            <a:avLst/>
          </a:prstGeom>
        </p:spPr>
        <p:txBody>
          <a:bodyPr wrap="square">
            <a:spAutoFit/>
          </a:bodyPr>
          <a:lstStyle/>
          <a:p>
            <a:pPr>
              <a:buFont typeface="Wingdings" pitchFamily="2" charset="2"/>
              <a:buChar char="Ø"/>
            </a:pPr>
            <a:r>
              <a:rPr lang="en-US" dirty="0" smtClean="0"/>
              <a:t> from </a:t>
            </a:r>
            <a:r>
              <a:rPr lang="en-US" dirty="0" smtClean="0"/>
              <a:t>my experiment as </a:t>
            </a:r>
            <a:r>
              <a:rPr lang="en-US" dirty="0" smtClean="0"/>
              <a:t>an </a:t>
            </a:r>
            <a:r>
              <a:rPr lang="en-US" dirty="0" smtClean="0"/>
              <a:t>x-</a:t>
            </a:r>
            <a:r>
              <a:rPr lang="en-US" dirty="0" smtClean="0"/>
              <a:t>developer </a:t>
            </a:r>
            <a:r>
              <a:rPr lang="en-US" dirty="0" smtClean="0"/>
              <a:t>in Erasmus project  you  need to investigate the names that involved in the project because most of them just want to travel and they are not interesting with any thing else</a:t>
            </a:r>
            <a:endParaRPr lang="en-US" dirty="0"/>
          </a:p>
        </p:txBody>
      </p:sp>
      <p:sp>
        <p:nvSpPr>
          <p:cNvPr id="5" name="مستطيل 4"/>
          <p:cNvSpPr/>
          <p:nvPr/>
        </p:nvSpPr>
        <p:spPr>
          <a:xfrm>
            <a:off x="952500" y="2944503"/>
            <a:ext cx="7505700" cy="2308324"/>
          </a:xfrm>
          <a:prstGeom prst="rect">
            <a:avLst/>
          </a:prstGeom>
        </p:spPr>
        <p:txBody>
          <a:bodyPr wrap="square">
            <a:spAutoFit/>
          </a:bodyPr>
          <a:lstStyle/>
          <a:p>
            <a:pPr>
              <a:buFont typeface="Wingdings" pitchFamily="2" charset="2"/>
              <a:buChar char="Ø"/>
            </a:pPr>
            <a:r>
              <a:rPr lang="en-US" dirty="0" smtClean="0"/>
              <a:t> university  </a:t>
            </a:r>
            <a:r>
              <a:rPr lang="en-US" dirty="0" smtClean="0"/>
              <a:t>regulations shall be modified to encourage linkage between faculty and industry and allow them to practice. </a:t>
            </a:r>
            <a:endParaRPr lang="en-US" dirty="0" smtClean="0"/>
          </a:p>
          <a:p>
            <a:endParaRPr lang="en-US" dirty="0" smtClean="0"/>
          </a:p>
          <a:p>
            <a:pPr>
              <a:buFont typeface="Wingdings" pitchFamily="2" charset="2"/>
              <a:buChar char="Ø"/>
            </a:pPr>
            <a:r>
              <a:rPr lang="en-US" dirty="0"/>
              <a:t> The project should focus on creating an innovation culture, to reach a critical mass, and innovation enters a chain reaction stage, with the benefits of creating a knowledge economy are very clear to universities, industry, government, and all innovation nodes within the country.</a:t>
            </a:r>
          </a:p>
          <a:p>
            <a:pPr>
              <a:buFont typeface="Wingdings" pitchFamily="2" charset="2"/>
              <a:buChar char="Ø"/>
            </a:pPr>
            <a:endParaRPr lang="en-US" dirty="0"/>
          </a:p>
        </p:txBody>
      </p:sp>
      <p:pic>
        <p:nvPicPr>
          <p:cNvPr id="6" name="Picture 5"/>
          <p:cNvPicPr>
            <a:picLocks noChangeAspect="1"/>
          </p:cNvPicPr>
          <p:nvPr/>
        </p:nvPicPr>
        <p:blipFill>
          <a:blip r:embed="rId2"/>
          <a:stretch>
            <a:fillRect/>
          </a:stretch>
        </p:blipFill>
        <p:spPr>
          <a:xfrm>
            <a:off x="2819400" y="5915890"/>
            <a:ext cx="3974937" cy="371888"/>
          </a:xfrm>
          <a:prstGeom prst="rect">
            <a:avLst/>
          </a:prstGeom>
        </p:spPr>
      </p:pic>
      <p:sp>
        <p:nvSpPr>
          <p:cNvPr id="7" name="Title 1"/>
          <p:cNvSpPr txBox="1">
            <a:spLocks/>
          </p:cNvSpPr>
          <p:nvPr/>
        </p:nvSpPr>
        <p:spPr>
          <a:xfrm>
            <a:off x="152400" y="178665"/>
            <a:ext cx="8915400" cy="114300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vert="horz" lIns="91440" tIns="45720" rIns="91440" bIns="45720" rtlCol="0" anchor="ctr">
            <a:normAutofit/>
          </a:bodyPr>
          <a:lstStyle>
            <a:lvl1pPr algn="ctr"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en-US" sz="3200" b="1" dirty="0">
                <a:solidFill>
                  <a:prstClr val="white"/>
                </a:solidFill>
              </a:rPr>
              <a:t>Notes and suggestions by participants</a:t>
            </a:r>
          </a:p>
        </p:txBody>
      </p:sp>
    </p:spTree>
    <p:extLst>
      <p:ext uri="{BB962C8B-B14F-4D97-AF65-F5344CB8AC3E}">
        <p14:creationId xmlns:p14="http://schemas.microsoft.com/office/powerpoint/2010/main" val="174898406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457200"/>
            <a:ext cx="8382000" cy="6096000"/>
          </a:xfrm>
        </p:spPr>
        <p:style>
          <a:lnRef idx="2">
            <a:schemeClr val="accent6"/>
          </a:lnRef>
          <a:fillRef idx="1">
            <a:schemeClr val="lt1"/>
          </a:fillRef>
          <a:effectRef idx="0">
            <a:schemeClr val="accent6"/>
          </a:effectRef>
          <a:fontRef idx="minor">
            <a:schemeClr val="dk1"/>
          </a:fontRef>
        </p:style>
        <p:txBody>
          <a:bodyPr>
            <a:normAutofit fontScale="90000"/>
          </a:bodyPr>
          <a:lstStyle/>
          <a:p>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Academics </a:t>
            </a:r>
            <a:r>
              <a:rPr lang="en-US" dirty="0"/>
              <a:t>Survey </a:t>
            </a:r>
            <a:r>
              <a:rPr lang="en-US" dirty="0" smtClean="0"/>
              <a:t>Analysis</a:t>
            </a:r>
            <a:br>
              <a:rPr lang="en-US" dirty="0" smtClean="0"/>
            </a:br>
            <a:r>
              <a:rPr lang="en-US" dirty="0"/>
              <a:t/>
            </a:r>
            <a:br>
              <a:rPr lang="en-US" dirty="0"/>
            </a:br>
            <a:r>
              <a:rPr lang="en-US" dirty="0" smtClean="0"/>
              <a:t>Prof. Fahmi Abu Al Rub</a:t>
            </a:r>
            <a:endParaRPr lang="en-US" dirty="0"/>
          </a:p>
        </p:txBody>
      </p:sp>
      <p:pic>
        <p:nvPicPr>
          <p:cNvPr id="5" name="Picture 4" descr="http://www.just.edu.jo/PublishingImages/NewsCenter/new/logo.png"/>
          <p:cNvPicPr/>
          <p:nvPr/>
        </p:nvPicPr>
        <p:blipFill>
          <a:blip r:embed="rId2">
            <a:extLst>
              <a:ext uri="{28A0092B-C50C-407E-A947-70E740481C1C}">
                <a14:useLocalDpi xmlns:a14="http://schemas.microsoft.com/office/drawing/2010/main" val="0"/>
              </a:ext>
            </a:extLst>
          </a:blip>
          <a:srcRect/>
          <a:stretch>
            <a:fillRect/>
          </a:stretch>
        </p:blipFill>
        <p:spPr bwMode="auto">
          <a:xfrm>
            <a:off x="7892141" y="497968"/>
            <a:ext cx="979718" cy="1048778"/>
          </a:xfrm>
          <a:prstGeom prst="rect">
            <a:avLst/>
          </a:prstGeom>
          <a:noFill/>
          <a:ln>
            <a:noFill/>
          </a:ln>
        </p:spPr>
      </p:pic>
      <p:pic>
        <p:nvPicPr>
          <p:cNvPr id="8" name="Picture 7" descr="E:\erasmus\invent LOGO transparent.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62000" y="433229"/>
            <a:ext cx="1752600" cy="938371"/>
          </a:xfrm>
          <a:prstGeom prst="rect">
            <a:avLst/>
          </a:prstGeom>
          <a:noFill/>
          <a:ln>
            <a:noFill/>
          </a:ln>
        </p:spPr>
      </p:pic>
      <p:pic>
        <p:nvPicPr>
          <p:cNvPr id="3" name="Picture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310185" y="1752600"/>
            <a:ext cx="6596741" cy="2514600"/>
          </a:xfrm>
          <a:prstGeom prst="rect">
            <a:avLst/>
          </a:prstGeom>
        </p:spPr>
      </p:pic>
    </p:spTree>
    <p:extLst>
      <p:ext uri="{BB962C8B-B14F-4D97-AF65-F5344CB8AC3E}">
        <p14:creationId xmlns:p14="http://schemas.microsoft.com/office/powerpoint/2010/main" val="280281483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2"/>
          <p:cNvSpPr/>
          <p:nvPr/>
        </p:nvSpPr>
        <p:spPr>
          <a:xfrm>
            <a:off x="952500" y="1833002"/>
            <a:ext cx="7658100" cy="2585323"/>
          </a:xfrm>
          <a:prstGeom prst="rect">
            <a:avLst/>
          </a:prstGeom>
        </p:spPr>
        <p:txBody>
          <a:bodyPr wrap="square">
            <a:spAutoFit/>
          </a:bodyPr>
          <a:lstStyle/>
          <a:p>
            <a:pPr>
              <a:buFont typeface="Wingdings" pitchFamily="2" charset="2"/>
              <a:buChar char="Ø"/>
            </a:pPr>
            <a:r>
              <a:rPr lang="en-US" dirty="0" smtClean="0"/>
              <a:t>The </a:t>
            </a:r>
            <a:r>
              <a:rPr lang="en-US" dirty="0"/>
              <a:t>meaning  of innovation should be clarified and the multitude of innovation types should be explained, as innovation is not only inventions and patents, but it extends to many disciplines such as funding, management, service innovation etc., in addition to technology</a:t>
            </a:r>
            <a:r>
              <a:rPr lang="en-US" dirty="0" smtClean="0"/>
              <a:t>.</a:t>
            </a:r>
          </a:p>
          <a:p>
            <a:pPr>
              <a:buFont typeface="Wingdings" pitchFamily="2" charset="2"/>
              <a:buChar char="Ø"/>
            </a:pPr>
            <a:endParaRPr lang="en-US" dirty="0"/>
          </a:p>
          <a:p>
            <a:endParaRPr lang="en-US" dirty="0"/>
          </a:p>
          <a:p>
            <a:pPr>
              <a:buFont typeface="Wingdings" pitchFamily="2" charset="2"/>
              <a:buChar char="Ø"/>
            </a:pPr>
            <a:r>
              <a:rPr lang="en-US" dirty="0"/>
              <a:t>An innovation system for Jordan should be established, after the study and evaluation of innovation systems around the world, where a specific model could be developed</a:t>
            </a:r>
            <a:r>
              <a:rPr lang="en-US" dirty="0" smtClean="0"/>
              <a:t>.</a:t>
            </a:r>
            <a:endParaRPr lang="en-US" dirty="0"/>
          </a:p>
        </p:txBody>
      </p:sp>
      <p:pic>
        <p:nvPicPr>
          <p:cNvPr id="6" name="Picture 5"/>
          <p:cNvPicPr>
            <a:picLocks noChangeAspect="1"/>
          </p:cNvPicPr>
          <p:nvPr/>
        </p:nvPicPr>
        <p:blipFill>
          <a:blip r:embed="rId2"/>
          <a:stretch>
            <a:fillRect/>
          </a:stretch>
        </p:blipFill>
        <p:spPr>
          <a:xfrm>
            <a:off x="2819400" y="5915890"/>
            <a:ext cx="3974937" cy="371888"/>
          </a:xfrm>
          <a:prstGeom prst="rect">
            <a:avLst/>
          </a:prstGeom>
        </p:spPr>
      </p:pic>
      <p:sp>
        <p:nvSpPr>
          <p:cNvPr id="7" name="Title 1"/>
          <p:cNvSpPr txBox="1">
            <a:spLocks/>
          </p:cNvSpPr>
          <p:nvPr/>
        </p:nvSpPr>
        <p:spPr>
          <a:xfrm>
            <a:off x="152400" y="178665"/>
            <a:ext cx="8915400" cy="114300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vert="horz" lIns="91440" tIns="45720" rIns="91440" bIns="45720" rtlCol="0" anchor="ctr">
            <a:normAutofit/>
          </a:bodyPr>
          <a:lstStyle>
            <a:lvl1pPr algn="ctr"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en-US" sz="3200" b="1" dirty="0">
                <a:solidFill>
                  <a:prstClr val="white"/>
                </a:solidFill>
              </a:rPr>
              <a:t>Notes and suggestions by participants</a:t>
            </a:r>
          </a:p>
        </p:txBody>
      </p:sp>
    </p:spTree>
    <p:extLst>
      <p:ext uri="{BB962C8B-B14F-4D97-AF65-F5344CB8AC3E}">
        <p14:creationId xmlns:p14="http://schemas.microsoft.com/office/powerpoint/2010/main" val="27934884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2"/>
          <p:cNvSpPr/>
          <p:nvPr/>
        </p:nvSpPr>
        <p:spPr>
          <a:xfrm>
            <a:off x="952500" y="1833002"/>
            <a:ext cx="7315200" cy="3139321"/>
          </a:xfrm>
          <a:prstGeom prst="rect">
            <a:avLst/>
          </a:prstGeom>
        </p:spPr>
        <p:txBody>
          <a:bodyPr wrap="square">
            <a:spAutoFit/>
          </a:bodyPr>
          <a:lstStyle/>
          <a:p>
            <a:pPr>
              <a:buFont typeface="Wingdings" pitchFamily="2" charset="2"/>
              <a:buChar char="Ø"/>
            </a:pPr>
            <a:r>
              <a:rPr lang="en-US" dirty="0" smtClean="0"/>
              <a:t>The </a:t>
            </a:r>
            <a:r>
              <a:rPr lang="en-US" dirty="0"/>
              <a:t>ridiculous conception that R &amp; D (Research and Innovation is the new name), should cost 1 JD, and be finished in a year, must be eradicated (BOSCH took 17 years to develop the ABS on cars), and long term strategies established, where all avenues of innovation development are explored on continuous bases, such as inventions, patenting, IP evaluation procedures, funding, venture capital development, promotion and marketing, problem identification and solving techniques etc</a:t>
            </a:r>
            <a:r>
              <a:rPr lang="en-US" dirty="0" smtClean="0"/>
              <a:t>.</a:t>
            </a:r>
          </a:p>
          <a:p>
            <a:pPr>
              <a:buFont typeface="Wingdings" pitchFamily="2" charset="2"/>
              <a:buChar char="Ø"/>
            </a:pPr>
            <a:endParaRPr lang="en-US" dirty="0"/>
          </a:p>
          <a:p>
            <a:endParaRPr lang="en-US" dirty="0"/>
          </a:p>
          <a:p>
            <a:pPr>
              <a:buFont typeface="Wingdings" pitchFamily="2" charset="2"/>
              <a:buChar char="Ø"/>
            </a:pPr>
            <a:r>
              <a:rPr lang="en-US" dirty="0"/>
              <a:t>This is a great project; I wish you all the success, as it is crucial to our future and survival.</a:t>
            </a:r>
          </a:p>
        </p:txBody>
      </p:sp>
      <p:pic>
        <p:nvPicPr>
          <p:cNvPr id="6" name="Picture 5"/>
          <p:cNvPicPr>
            <a:picLocks noChangeAspect="1"/>
          </p:cNvPicPr>
          <p:nvPr/>
        </p:nvPicPr>
        <p:blipFill>
          <a:blip r:embed="rId2"/>
          <a:stretch>
            <a:fillRect/>
          </a:stretch>
        </p:blipFill>
        <p:spPr>
          <a:xfrm>
            <a:off x="2819400" y="5915890"/>
            <a:ext cx="3974937" cy="371888"/>
          </a:xfrm>
          <a:prstGeom prst="rect">
            <a:avLst/>
          </a:prstGeom>
        </p:spPr>
      </p:pic>
      <p:sp>
        <p:nvSpPr>
          <p:cNvPr id="7" name="Title 1"/>
          <p:cNvSpPr txBox="1">
            <a:spLocks/>
          </p:cNvSpPr>
          <p:nvPr/>
        </p:nvSpPr>
        <p:spPr>
          <a:xfrm>
            <a:off x="152400" y="178665"/>
            <a:ext cx="8915400" cy="114300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vert="horz" lIns="91440" tIns="45720" rIns="91440" bIns="45720" rtlCol="0" anchor="ctr">
            <a:normAutofit/>
          </a:bodyPr>
          <a:lstStyle>
            <a:lvl1pPr algn="ctr"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en-US" sz="3200" b="1" dirty="0">
                <a:solidFill>
                  <a:prstClr val="white"/>
                </a:solidFill>
              </a:rPr>
              <a:t>Notes and suggestions by participants</a:t>
            </a:r>
          </a:p>
        </p:txBody>
      </p:sp>
    </p:spTree>
    <p:extLst>
      <p:ext uri="{BB962C8B-B14F-4D97-AF65-F5344CB8AC3E}">
        <p14:creationId xmlns:p14="http://schemas.microsoft.com/office/powerpoint/2010/main" val="321292801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Content Placeholder 8" descr="E:\erasmus\invent LOGO transparent.png"/>
          <p:cNvPicPr>
            <a:picLocks noGrp="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2144397" y="304800"/>
            <a:ext cx="5399377" cy="1001732"/>
          </a:xfrm>
          <a:prstGeom prst="rect">
            <a:avLst/>
          </a:prstGeom>
          <a:noFill/>
          <a:ln>
            <a:noFill/>
          </a:ln>
        </p:spPr>
      </p:pic>
      <p:sp>
        <p:nvSpPr>
          <p:cNvPr id="4" name="Rectangle 3"/>
          <p:cNvSpPr/>
          <p:nvPr/>
        </p:nvSpPr>
        <p:spPr>
          <a:xfrm>
            <a:off x="2212636" y="3244334"/>
            <a:ext cx="4718728" cy="1323439"/>
          </a:xfrm>
          <a:prstGeom prst="rect">
            <a:avLst/>
          </a:prstGeom>
        </p:spPr>
        <p:txBody>
          <a:bodyPr wrap="none">
            <a:spAutoFit/>
          </a:bodyPr>
          <a:lstStyle/>
          <a:p>
            <a:pPr algn="ctr"/>
            <a:r>
              <a:rPr lang="en-US" sz="8000" dirty="0"/>
              <a:t>Thank you </a:t>
            </a:r>
          </a:p>
        </p:txBody>
      </p:sp>
    </p:spTree>
    <p:extLst>
      <p:ext uri="{BB962C8B-B14F-4D97-AF65-F5344CB8AC3E}">
        <p14:creationId xmlns:p14="http://schemas.microsoft.com/office/powerpoint/2010/main" val="282207999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76200" y="274638"/>
            <a:ext cx="8915400" cy="1143000"/>
          </a:xfrm>
        </p:spPr>
        <p:style>
          <a:lnRef idx="2">
            <a:schemeClr val="accent6">
              <a:shade val="50000"/>
            </a:schemeClr>
          </a:lnRef>
          <a:fillRef idx="1">
            <a:schemeClr val="accent6"/>
          </a:fillRef>
          <a:effectRef idx="0">
            <a:schemeClr val="accent6"/>
          </a:effectRef>
          <a:fontRef idx="minor">
            <a:schemeClr val="lt1"/>
          </a:fontRef>
        </p:style>
        <p:txBody>
          <a:bodyPr>
            <a:normAutofit/>
          </a:bodyPr>
          <a:lstStyle/>
          <a:p>
            <a:r>
              <a:rPr lang="en-US" sz="3200" b="1" dirty="0" smtClean="0">
                <a:solidFill>
                  <a:prstClr val="white"/>
                </a:solidFill>
              </a:rPr>
              <a:t>Methodology</a:t>
            </a:r>
            <a:endParaRPr lang="en-US" dirty="0"/>
          </a:p>
        </p:txBody>
      </p:sp>
      <p:sp>
        <p:nvSpPr>
          <p:cNvPr id="2" name="Content Placeholder 1"/>
          <p:cNvSpPr>
            <a:spLocks noGrp="1"/>
          </p:cNvSpPr>
          <p:nvPr>
            <p:ph idx="1"/>
          </p:nvPr>
        </p:nvSpPr>
        <p:spPr/>
        <p:txBody>
          <a:bodyPr>
            <a:normAutofit/>
          </a:bodyPr>
          <a:lstStyle/>
          <a:p>
            <a:pPr marL="0" indent="0">
              <a:buNone/>
            </a:pPr>
            <a:endParaRPr lang="en-US" sz="2000" dirty="0" smtClean="0"/>
          </a:p>
          <a:p>
            <a:pPr marL="0" indent="0">
              <a:buNone/>
            </a:pPr>
            <a:endParaRPr lang="en-US" sz="2000" dirty="0"/>
          </a:p>
        </p:txBody>
      </p:sp>
      <p:sp>
        <p:nvSpPr>
          <p:cNvPr id="3" name="Rectangle 2"/>
          <p:cNvSpPr/>
          <p:nvPr/>
        </p:nvSpPr>
        <p:spPr>
          <a:xfrm>
            <a:off x="76200" y="1417637"/>
            <a:ext cx="8915400" cy="470852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Wingdings" panose="05000000000000000000" pitchFamily="2" charset="2"/>
              <a:buChar char="Ø"/>
            </a:pPr>
            <a:r>
              <a:rPr lang="en-US" sz="2400" dirty="0" smtClean="0"/>
              <a:t>A Survey was prepared by </a:t>
            </a:r>
            <a:r>
              <a:rPr lang="en-US" sz="2400" dirty="0" smtClean="0"/>
              <a:t>JUST </a:t>
            </a:r>
            <a:r>
              <a:rPr lang="en-US" sz="2400" dirty="0" smtClean="0"/>
              <a:t>and the Quality Committee leader; Creative Thinking</a:t>
            </a:r>
            <a:r>
              <a:rPr lang="en-US" sz="2400" dirty="0" smtClean="0"/>
              <a:t>.</a:t>
            </a:r>
          </a:p>
          <a:p>
            <a:pPr marL="285750" indent="-285750">
              <a:buFont typeface="Wingdings" panose="05000000000000000000" pitchFamily="2" charset="2"/>
              <a:buChar char="Ø"/>
            </a:pPr>
            <a:r>
              <a:rPr lang="en-US" sz="2400" dirty="0"/>
              <a:t>Google surveys forms were used</a:t>
            </a:r>
            <a:r>
              <a:rPr lang="en-US" sz="2400" dirty="0" smtClean="0"/>
              <a:t>.</a:t>
            </a:r>
            <a:endParaRPr lang="en-US" sz="2400" dirty="0" smtClean="0"/>
          </a:p>
          <a:p>
            <a:pPr marL="285750" indent="-285750">
              <a:buFont typeface="Wingdings" panose="05000000000000000000" pitchFamily="2" charset="2"/>
              <a:buChar char="Ø"/>
            </a:pPr>
            <a:r>
              <a:rPr lang="en-US" sz="2400" dirty="0" smtClean="0"/>
              <a:t>The survey comprises of three sections:</a:t>
            </a:r>
          </a:p>
          <a:p>
            <a:pPr marL="914400" indent="-914400"/>
            <a:r>
              <a:rPr lang="en-US" sz="2400" dirty="0" smtClean="0"/>
              <a:t>	1. General: which includes data about the company, the respondent, etc.</a:t>
            </a:r>
          </a:p>
          <a:p>
            <a:pPr marL="914400" indent="-914400"/>
            <a:r>
              <a:rPr lang="en-US" sz="2400" dirty="0" smtClean="0"/>
              <a:t>	2. </a:t>
            </a:r>
            <a:r>
              <a:rPr lang="en-US" sz="2400" dirty="0" smtClean="0"/>
              <a:t>Previous Experience with the industry (actual cooperation) : which includes evaluation of previous experience of the respondent with the industry</a:t>
            </a:r>
            <a:endParaRPr lang="en-US" sz="2400" dirty="0" smtClean="0"/>
          </a:p>
          <a:p>
            <a:pPr marL="914400" indent="-914400"/>
            <a:r>
              <a:rPr lang="en-US" sz="2400" dirty="0"/>
              <a:t>	</a:t>
            </a:r>
            <a:r>
              <a:rPr lang="en-US" sz="2400" dirty="0" smtClean="0"/>
              <a:t>3. </a:t>
            </a:r>
            <a:r>
              <a:rPr lang="en-US" sz="2400" dirty="0"/>
              <a:t>General Opinions </a:t>
            </a:r>
            <a:endParaRPr lang="en-US" dirty="0" smtClean="0"/>
          </a:p>
          <a:p>
            <a:endParaRPr lang="en-US" dirty="0"/>
          </a:p>
        </p:txBody>
      </p:sp>
      <p:pic>
        <p:nvPicPr>
          <p:cNvPr id="8" name="Picture 7"/>
          <p:cNvPicPr>
            <a:picLocks noChangeAspect="1"/>
          </p:cNvPicPr>
          <p:nvPr/>
        </p:nvPicPr>
        <p:blipFill>
          <a:blip r:embed="rId2"/>
          <a:stretch>
            <a:fillRect/>
          </a:stretch>
        </p:blipFill>
        <p:spPr>
          <a:xfrm>
            <a:off x="2202978" y="6273523"/>
            <a:ext cx="3969222" cy="370612"/>
          </a:xfrm>
          <a:prstGeom prst="rect">
            <a:avLst/>
          </a:prstGeom>
        </p:spPr>
      </p:pic>
    </p:spTree>
    <p:extLst>
      <p:ext uri="{BB962C8B-B14F-4D97-AF65-F5344CB8AC3E}">
        <p14:creationId xmlns:p14="http://schemas.microsoft.com/office/powerpoint/2010/main" val="309967473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76200" y="274638"/>
            <a:ext cx="8915400" cy="1143000"/>
          </a:xfrm>
        </p:spPr>
        <p:style>
          <a:lnRef idx="2">
            <a:schemeClr val="accent6">
              <a:shade val="50000"/>
            </a:schemeClr>
          </a:lnRef>
          <a:fillRef idx="1">
            <a:schemeClr val="accent6"/>
          </a:fillRef>
          <a:effectRef idx="0">
            <a:schemeClr val="accent6"/>
          </a:effectRef>
          <a:fontRef idx="minor">
            <a:schemeClr val="lt1"/>
          </a:fontRef>
        </p:style>
        <p:txBody>
          <a:bodyPr>
            <a:normAutofit/>
          </a:bodyPr>
          <a:lstStyle/>
          <a:p>
            <a:r>
              <a:rPr lang="en-US" sz="3200" b="1" dirty="0" smtClean="0">
                <a:solidFill>
                  <a:prstClr val="white"/>
                </a:solidFill>
              </a:rPr>
              <a:t>Methodology</a:t>
            </a:r>
            <a:endParaRPr lang="en-US" dirty="0"/>
          </a:p>
        </p:txBody>
      </p:sp>
      <p:sp>
        <p:nvSpPr>
          <p:cNvPr id="2" name="Content Placeholder 1"/>
          <p:cNvSpPr>
            <a:spLocks noGrp="1"/>
          </p:cNvSpPr>
          <p:nvPr>
            <p:ph idx="1"/>
          </p:nvPr>
        </p:nvSpPr>
        <p:spPr/>
        <p:txBody>
          <a:bodyPr>
            <a:normAutofit/>
          </a:bodyPr>
          <a:lstStyle/>
          <a:p>
            <a:pPr marL="0" indent="0">
              <a:buNone/>
            </a:pPr>
            <a:endParaRPr lang="en-US" sz="2000" dirty="0" smtClean="0"/>
          </a:p>
          <a:p>
            <a:pPr marL="0" indent="0">
              <a:buNone/>
            </a:pPr>
            <a:endParaRPr lang="en-US" sz="2000" dirty="0"/>
          </a:p>
        </p:txBody>
      </p:sp>
      <p:sp>
        <p:nvSpPr>
          <p:cNvPr id="3" name="Rectangle 2"/>
          <p:cNvSpPr/>
          <p:nvPr/>
        </p:nvSpPr>
        <p:spPr>
          <a:xfrm>
            <a:off x="76200" y="1417637"/>
            <a:ext cx="8915400" cy="470852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Wingdings" panose="05000000000000000000" pitchFamily="2" charset="2"/>
              <a:buChar char="Ø"/>
            </a:pPr>
            <a:r>
              <a:rPr lang="en-US" sz="2400" dirty="0" smtClean="0"/>
              <a:t>All JO partners participated in the survey.</a:t>
            </a:r>
          </a:p>
          <a:p>
            <a:pPr marL="285750" indent="-285750">
              <a:buFont typeface="Wingdings" panose="05000000000000000000" pitchFamily="2" charset="2"/>
              <a:buChar char="Ø"/>
            </a:pPr>
            <a:endParaRPr lang="en-US" sz="2400" dirty="0" smtClean="0"/>
          </a:p>
          <a:p>
            <a:pPr marL="285750" indent="-285750">
              <a:buFont typeface="Wingdings" panose="05000000000000000000" pitchFamily="2" charset="2"/>
              <a:buChar char="Ø"/>
            </a:pPr>
            <a:r>
              <a:rPr lang="en-US" sz="2400" dirty="0" smtClean="0"/>
              <a:t>Some non-partner universities were also invited to participate in the survey.</a:t>
            </a:r>
          </a:p>
          <a:p>
            <a:pPr marL="285750" indent="-285750">
              <a:buFont typeface="Wingdings" panose="05000000000000000000" pitchFamily="2" charset="2"/>
              <a:buChar char="Ø"/>
            </a:pPr>
            <a:endParaRPr lang="en-US" sz="2400" dirty="0" smtClean="0"/>
          </a:p>
          <a:p>
            <a:pPr marL="285750" indent="-285750">
              <a:buFont typeface="Wingdings" panose="05000000000000000000" pitchFamily="2" charset="2"/>
              <a:buChar char="Ø"/>
            </a:pPr>
            <a:r>
              <a:rPr lang="en-US" sz="2400" dirty="0" smtClean="0"/>
              <a:t>Total </a:t>
            </a:r>
            <a:r>
              <a:rPr lang="en-US" sz="2400" dirty="0" smtClean="0"/>
              <a:t>numbers of surveys collected </a:t>
            </a:r>
            <a:r>
              <a:rPr lang="en-US" sz="2400" dirty="0" smtClean="0"/>
              <a:t>&gt; 125</a:t>
            </a:r>
          </a:p>
          <a:p>
            <a:pPr marL="285750" indent="-285750">
              <a:buFont typeface="Wingdings" panose="05000000000000000000" pitchFamily="2" charset="2"/>
              <a:buChar char="Ø"/>
            </a:pPr>
            <a:endParaRPr lang="en-US" sz="2400" dirty="0"/>
          </a:p>
          <a:p>
            <a:pPr marL="285750" indent="-285750">
              <a:buFont typeface="Wingdings" panose="05000000000000000000" pitchFamily="2" charset="2"/>
              <a:buChar char="Ø"/>
            </a:pPr>
            <a:endParaRPr lang="en-US" sz="2400" dirty="0" smtClean="0"/>
          </a:p>
          <a:p>
            <a:pPr marL="285750" indent="-285750">
              <a:buFont typeface="Wingdings" panose="05000000000000000000" pitchFamily="2" charset="2"/>
              <a:buChar char="Ø"/>
            </a:pPr>
            <a:endParaRPr lang="en-US" sz="2400" dirty="0" smtClean="0"/>
          </a:p>
          <a:p>
            <a:pPr marL="914400" indent="-914400"/>
            <a:endParaRPr lang="en-US" dirty="0" smtClean="0"/>
          </a:p>
          <a:p>
            <a:endParaRPr lang="en-US" dirty="0"/>
          </a:p>
        </p:txBody>
      </p:sp>
      <p:pic>
        <p:nvPicPr>
          <p:cNvPr id="8" name="Picture 7"/>
          <p:cNvPicPr>
            <a:picLocks noChangeAspect="1"/>
          </p:cNvPicPr>
          <p:nvPr/>
        </p:nvPicPr>
        <p:blipFill>
          <a:blip r:embed="rId2"/>
          <a:stretch>
            <a:fillRect/>
          </a:stretch>
        </p:blipFill>
        <p:spPr>
          <a:xfrm>
            <a:off x="2202978" y="6273523"/>
            <a:ext cx="3969222" cy="370612"/>
          </a:xfrm>
          <a:prstGeom prst="rect">
            <a:avLst/>
          </a:prstGeom>
        </p:spPr>
      </p:pic>
    </p:spTree>
    <p:extLst>
      <p:ext uri="{BB962C8B-B14F-4D97-AF65-F5344CB8AC3E}">
        <p14:creationId xmlns:p14="http://schemas.microsoft.com/office/powerpoint/2010/main" val="125392816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219200" y="152400"/>
            <a:ext cx="7467600" cy="762000"/>
          </a:xfrm>
        </p:spPr>
        <p:txBody>
          <a:bodyPr/>
          <a:lstStyle/>
          <a:p>
            <a:endParaRPr lang="en-US" dirty="0"/>
          </a:p>
        </p:txBody>
      </p:sp>
      <p:graphicFrame>
        <p:nvGraphicFramePr>
          <p:cNvPr id="7" name="Chart 1"/>
          <p:cNvGraphicFramePr>
            <a:graphicFrameLocks noGrp="1"/>
          </p:cNvGraphicFramePr>
          <p:nvPr>
            <p:ph sz="half" idx="2"/>
          </p:nvPr>
        </p:nvGraphicFramePr>
        <p:xfrm>
          <a:off x="5257800" y="1447800"/>
          <a:ext cx="3657600" cy="45720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2" name="مخطط 11"/>
          <p:cNvGraphicFramePr/>
          <p:nvPr/>
        </p:nvGraphicFramePr>
        <p:xfrm>
          <a:off x="1143000" y="1981200"/>
          <a:ext cx="4267200" cy="3657600"/>
        </p:xfrm>
        <a:graphic>
          <a:graphicData uri="http://schemas.openxmlformats.org/drawingml/2006/chart">
            <c:chart xmlns:c="http://schemas.openxmlformats.org/drawingml/2006/chart" xmlns:r="http://schemas.openxmlformats.org/officeDocument/2006/relationships" r:id="rId3"/>
          </a:graphicData>
        </a:graphic>
      </p:graphicFrame>
      <p:sp>
        <p:nvSpPr>
          <p:cNvPr id="14" name="مربع نص 13"/>
          <p:cNvSpPr txBox="1"/>
          <p:nvPr/>
        </p:nvSpPr>
        <p:spPr>
          <a:xfrm>
            <a:off x="1905000" y="1447800"/>
            <a:ext cx="2553904" cy="369332"/>
          </a:xfrm>
          <a:prstGeom prst="rect">
            <a:avLst/>
          </a:prstGeom>
          <a:noFill/>
        </p:spPr>
        <p:txBody>
          <a:bodyPr wrap="none" rtlCol="0">
            <a:spAutoFit/>
          </a:bodyPr>
          <a:lstStyle/>
          <a:p>
            <a:r>
              <a:rPr lang="en-US" u="sng" dirty="0" smtClean="0"/>
              <a:t>Participating Universities </a:t>
            </a:r>
            <a:endParaRPr lang="en-US" u="sng" dirty="0"/>
          </a:p>
        </p:txBody>
      </p:sp>
      <p:sp>
        <p:nvSpPr>
          <p:cNvPr id="15" name="مربع نص 14"/>
          <p:cNvSpPr txBox="1"/>
          <p:nvPr/>
        </p:nvSpPr>
        <p:spPr>
          <a:xfrm>
            <a:off x="5715000" y="1524000"/>
            <a:ext cx="2755691" cy="369332"/>
          </a:xfrm>
          <a:prstGeom prst="rect">
            <a:avLst/>
          </a:prstGeom>
          <a:noFill/>
        </p:spPr>
        <p:txBody>
          <a:bodyPr wrap="none" rtlCol="0">
            <a:spAutoFit/>
          </a:bodyPr>
          <a:lstStyle/>
          <a:p>
            <a:r>
              <a:rPr lang="en-US" u="sng" dirty="0" smtClean="0"/>
              <a:t>Participants academic ranks</a:t>
            </a:r>
            <a:endParaRPr lang="en-US" u="sng" dirty="0"/>
          </a:p>
        </p:txBody>
      </p:sp>
      <p:pic>
        <p:nvPicPr>
          <p:cNvPr id="3" name="Picture 2"/>
          <p:cNvPicPr>
            <a:picLocks noChangeAspect="1"/>
          </p:cNvPicPr>
          <p:nvPr/>
        </p:nvPicPr>
        <p:blipFill>
          <a:blip r:embed="rId4"/>
          <a:stretch>
            <a:fillRect/>
          </a:stretch>
        </p:blipFill>
        <p:spPr>
          <a:xfrm>
            <a:off x="2819400" y="5915890"/>
            <a:ext cx="3974937" cy="371888"/>
          </a:xfrm>
          <a:prstGeom prst="rect">
            <a:avLst/>
          </a:prstGeom>
        </p:spPr>
      </p:pic>
      <p:sp>
        <p:nvSpPr>
          <p:cNvPr id="9" name="Title 1"/>
          <p:cNvSpPr txBox="1">
            <a:spLocks/>
          </p:cNvSpPr>
          <p:nvPr/>
        </p:nvSpPr>
        <p:spPr>
          <a:xfrm>
            <a:off x="0" y="38100"/>
            <a:ext cx="8915400" cy="114300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vert="horz" lIns="91440" tIns="45720" rIns="91440" bIns="45720" rtlCol="0" anchor="ctr">
            <a:normAutofit/>
          </a:bodyPr>
          <a:lstStyle>
            <a:lvl1pPr algn="ctr"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en-US" sz="3200" b="1" dirty="0">
                <a:solidFill>
                  <a:prstClr val="white"/>
                </a:solidFill>
              </a:rPr>
              <a:t>Part 1: General Information </a:t>
            </a:r>
            <a:endParaRPr lang="en-US" dirty="0"/>
          </a:p>
        </p:txBody>
      </p:sp>
    </p:spTree>
    <p:extLst>
      <p:ext uri="{BB962C8B-B14F-4D97-AF65-F5344CB8AC3E}">
        <p14:creationId xmlns:p14="http://schemas.microsoft.com/office/powerpoint/2010/main" val="320298830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219200" y="152400"/>
            <a:ext cx="7467600" cy="762000"/>
          </a:xfrm>
        </p:spPr>
        <p:txBody>
          <a:bodyPr/>
          <a:lstStyle/>
          <a:p>
            <a:endParaRPr lang="en-US" dirty="0"/>
          </a:p>
        </p:txBody>
      </p:sp>
      <p:graphicFrame>
        <p:nvGraphicFramePr>
          <p:cNvPr id="7" name="Chart 1"/>
          <p:cNvGraphicFramePr>
            <a:graphicFrameLocks noGrp="1"/>
          </p:cNvGraphicFramePr>
          <p:nvPr>
            <p:ph sz="half" idx="2"/>
          </p:nvPr>
        </p:nvGraphicFramePr>
        <p:xfrm>
          <a:off x="5257800" y="1447800"/>
          <a:ext cx="3657600" cy="45720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2" name="مخطط 11"/>
          <p:cNvGraphicFramePr/>
          <p:nvPr/>
        </p:nvGraphicFramePr>
        <p:xfrm>
          <a:off x="1143000" y="1981200"/>
          <a:ext cx="4267200" cy="3657600"/>
        </p:xfrm>
        <a:graphic>
          <a:graphicData uri="http://schemas.openxmlformats.org/drawingml/2006/chart">
            <c:chart xmlns:c="http://schemas.openxmlformats.org/drawingml/2006/chart" xmlns:r="http://schemas.openxmlformats.org/officeDocument/2006/relationships" r:id="rId3"/>
          </a:graphicData>
        </a:graphic>
      </p:graphicFrame>
      <p:sp>
        <p:nvSpPr>
          <p:cNvPr id="14" name="مربع نص 13"/>
          <p:cNvSpPr txBox="1"/>
          <p:nvPr/>
        </p:nvSpPr>
        <p:spPr>
          <a:xfrm>
            <a:off x="1905000" y="1447800"/>
            <a:ext cx="2553904" cy="369332"/>
          </a:xfrm>
          <a:prstGeom prst="rect">
            <a:avLst/>
          </a:prstGeom>
          <a:noFill/>
        </p:spPr>
        <p:txBody>
          <a:bodyPr wrap="none" rtlCol="0">
            <a:spAutoFit/>
          </a:bodyPr>
          <a:lstStyle/>
          <a:p>
            <a:r>
              <a:rPr lang="en-US" u="sng" dirty="0" smtClean="0"/>
              <a:t>Participating Universities </a:t>
            </a:r>
            <a:endParaRPr lang="en-US" u="sng" dirty="0"/>
          </a:p>
        </p:txBody>
      </p:sp>
      <p:sp>
        <p:nvSpPr>
          <p:cNvPr id="15" name="مربع نص 14"/>
          <p:cNvSpPr txBox="1"/>
          <p:nvPr/>
        </p:nvSpPr>
        <p:spPr>
          <a:xfrm>
            <a:off x="5715000" y="1524000"/>
            <a:ext cx="2755691" cy="369332"/>
          </a:xfrm>
          <a:prstGeom prst="rect">
            <a:avLst/>
          </a:prstGeom>
          <a:noFill/>
        </p:spPr>
        <p:txBody>
          <a:bodyPr wrap="none" rtlCol="0">
            <a:spAutoFit/>
          </a:bodyPr>
          <a:lstStyle/>
          <a:p>
            <a:r>
              <a:rPr lang="en-US" u="sng" dirty="0" smtClean="0"/>
              <a:t>Participants academic ranks</a:t>
            </a:r>
            <a:endParaRPr lang="en-US" u="sng" dirty="0"/>
          </a:p>
        </p:txBody>
      </p:sp>
      <p:pic>
        <p:nvPicPr>
          <p:cNvPr id="3" name="Picture 2"/>
          <p:cNvPicPr>
            <a:picLocks noChangeAspect="1"/>
          </p:cNvPicPr>
          <p:nvPr/>
        </p:nvPicPr>
        <p:blipFill>
          <a:blip r:embed="rId4"/>
          <a:stretch>
            <a:fillRect/>
          </a:stretch>
        </p:blipFill>
        <p:spPr>
          <a:xfrm>
            <a:off x="2819400" y="5915890"/>
            <a:ext cx="3974937" cy="371888"/>
          </a:xfrm>
          <a:prstGeom prst="rect">
            <a:avLst/>
          </a:prstGeom>
        </p:spPr>
      </p:pic>
      <p:sp>
        <p:nvSpPr>
          <p:cNvPr id="9" name="Title 1"/>
          <p:cNvSpPr txBox="1">
            <a:spLocks/>
          </p:cNvSpPr>
          <p:nvPr/>
        </p:nvSpPr>
        <p:spPr>
          <a:xfrm>
            <a:off x="0" y="38100"/>
            <a:ext cx="8915400" cy="114300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vert="horz" lIns="91440" tIns="45720" rIns="91440" bIns="45720" rtlCol="0" anchor="ctr">
            <a:normAutofit/>
          </a:bodyPr>
          <a:lstStyle>
            <a:lvl1pPr algn="ctr"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en-US" sz="3200" b="1" dirty="0">
                <a:solidFill>
                  <a:prstClr val="white"/>
                </a:solidFill>
              </a:rPr>
              <a:t>Part 1: General Information </a:t>
            </a:r>
            <a:endParaRPr lang="en-US" dirty="0"/>
          </a:p>
        </p:txBody>
      </p:sp>
    </p:spTree>
    <p:extLst>
      <p:ext uri="{BB962C8B-B14F-4D97-AF65-F5344CB8AC3E}">
        <p14:creationId xmlns:p14="http://schemas.microsoft.com/office/powerpoint/2010/main" val="406756650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219200" y="152400"/>
            <a:ext cx="7467600" cy="762000"/>
          </a:xfrm>
        </p:spPr>
        <p:txBody>
          <a:bodyPr/>
          <a:lstStyle/>
          <a:p>
            <a:endParaRPr lang="en-US" dirty="0"/>
          </a:p>
        </p:txBody>
      </p:sp>
      <p:graphicFrame>
        <p:nvGraphicFramePr>
          <p:cNvPr id="12" name="مخطط 11"/>
          <p:cNvGraphicFramePr/>
          <p:nvPr/>
        </p:nvGraphicFramePr>
        <p:xfrm>
          <a:off x="1143000" y="1981200"/>
          <a:ext cx="4267200" cy="3657600"/>
        </p:xfrm>
        <a:graphic>
          <a:graphicData uri="http://schemas.openxmlformats.org/drawingml/2006/chart">
            <c:chart xmlns:c="http://schemas.openxmlformats.org/drawingml/2006/chart" xmlns:r="http://schemas.openxmlformats.org/officeDocument/2006/relationships" r:id="rId2"/>
          </a:graphicData>
        </a:graphic>
      </p:graphicFrame>
      <p:pic>
        <p:nvPicPr>
          <p:cNvPr id="3" name="Picture 2"/>
          <p:cNvPicPr>
            <a:picLocks noChangeAspect="1"/>
          </p:cNvPicPr>
          <p:nvPr/>
        </p:nvPicPr>
        <p:blipFill>
          <a:blip r:embed="rId3"/>
          <a:stretch>
            <a:fillRect/>
          </a:stretch>
        </p:blipFill>
        <p:spPr>
          <a:xfrm>
            <a:off x="2819400" y="5915890"/>
            <a:ext cx="3974937" cy="371888"/>
          </a:xfrm>
          <a:prstGeom prst="rect">
            <a:avLst/>
          </a:prstGeom>
        </p:spPr>
      </p:pic>
      <p:sp>
        <p:nvSpPr>
          <p:cNvPr id="9" name="Title 1"/>
          <p:cNvSpPr txBox="1">
            <a:spLocks/>
          </p:cNvSpPr>
          <p:nvPr/>
        </p:nvSpPr>
        <p:spPr>
          <a:xfrm>
            <a:off x="0" y="38100"/>
            <a:ext cx="8915400" cy="114300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vert="horz" lIns="91440" tIns="45720" rIns="91440" bIns="45720" rtlCol="0" anchor="ctr">
            <a:normAutofit/>
          </a:bodyPr>
          <a:lstStyle>
            <a:lvl1pPr algn="ctr"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en-US" sz="3200" b="1" dirty="0">
                <a:solidFill>
                  <a:prstClr val="white"/>
                </a:solidFill>
              </a:rPr>
              <a:t>Part 1: General Information </a:t>
            </a:r>
            <a:endParaRPr lang="en-US" dirty="0"/>
          </a:p>
        </p:txBody>
      </p:sp>
      <p:graphicFrame>
        <p:nvGraphicFramePr>
          <p:cNvPr id="10" name="مخطط 1"/>
          <p:cNvGraphicFramePr/>
          <p:nvPr>
            <p:extLst>
              <p:ext uri="{D42A27DB-BD31-4B8C-83A1-F6EECF244321}">
                <p14:modId xmlns:p14="http://schemas.microsoft.com/office/powerpoint/2010/main" val="4205168079"/>
              </p:ext>
            </p:extLst>
          </p:nvPr>
        </p:nvGraphicFramePr>
        <p:xfrm>
          <a:off x="152400" y="2805545"/>
          <a:ext cx="4800600" cy="2971800"/>
        </p:xfrm>
        <a:graphic>
          <a:graphicData uri="http://schemas.openxmlformats.org/drawingml/2006/chart">
            <c:chart xmlns:c="http://schemas.openxmlformats.org/drawingml/2006/chart" xmlns:r="http://schemas.openxmlformats.org/officeDocument/2006/relationships" r:id="rId4"/>
          </a:graphicData>
        </a:graphic>
      </p:graphicFrame>
      <p:sp>
        <p:nvSpPr>
          <p:cNvPr id="11" name="مربع نص 2"/>
          <p:cNvSpPr txBox="1"/>
          <p:nvPr/>
        </p:nvSpPr>
        <p:spPr>
          <a:xfrm>
            <a:off x="3065066" y="1554079"/>
            <a:ext cx="2205091" cy="369332"/>
          </a:xfrm>
          <a:prstGeom prst="rect">
            <a:avLst/>
          </a:prstGeom>
          <a:noFill/>
        </p:spPr>
        <p:txBody>
          <a:bodyPr wrap="none" rtlCol="0">
            <a:spAutoFit/>
          </a:bodyPr>
          <a:lstStyle/>
          <a:p>
            <a:r>
              <a:rPr lang="en-US" u="sng" dirty="0" smtClean="0"/>
              <a:t>Age group &amp; Gender </a:t>
            </a:r>
            <a:endParaRPr lang="en-US" u="sng" dirty="0"/>
          </a:p>
        </p:txBody>
      </p:sp>
      <p:graphicFrame>
        <p:nvGraphicFramePr>
          <p:cNvPr id="13" name="Chart 4"/>
          <p:cNvGraphicFramePr>
            <a:graphicFrameLocks noGrp="1"/>
          </p:cNvGraphicFramePr>
          <p:nvPr>
            <p:ph sz="half" idx="2"/>
          </p:nvPr>
        </p:nvGraphicFramePr>
        <p:xfrm>
          <a:off x="4648200" y="1600200"/>
          <a:ext cx="4038600" cy="4525963"/>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281697213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219200" y="152400"/>
            <a:ext cx="7467600" cy="762000"/>
          </a:xfrm>
        </p:spPr>
        <p:txBody>
          <a:bodyPr/>
          <a:lstStyle/>
          <a:p>
            <a:endParaRPr lang="en-US" dirty="0"/>
          </a:p>
        </p:txBody>
      </p:sp>
      <p:graphicFrame>
        <p:nvGraphicFramePr>
          <p:cNvPr id="12" name="مخطط 11"/>
          <p:cNvGraphicFramePr/>
          <p:nvPr/>
        </p:nvGraphicFramePr>
        <p:xfrm>
          <a:off x="1143000" y="1981200"/>
          <a:ext cx="4267200" cy="3657600"/>
        </p:xfrm>
        <a:graphic>
          <a:graphicData uri="http://schemas.openxmlformats.org/drawingml/2006/chart">
            <c:chart xmlns:c="http://schemas.openxmlformats.org/drawingml/2006/chart" xmlns:r="http://schemas.openxmlformats.org/officeDocument/2006/relationships" r:id="rId2"/>
          </a:graphicData>
        </a:graphic>
      </p:graphicFrame>
      <p:pic>
        <p:nvPicPr>
          <p:cNvPr id="3" name="Picture 2"/>
          <p:cNvPicPr>
            <a:picLocks noChangeAspect="1"/>
          </p:cNvPicPr>
          <p:nvPr/>
        </p:nvPicPr>
        <p:blipFill>
          <a:blip r:embed="rId3"/>
          <a:stretch>
            <a:fillRect/>
          </a:stretch>
        </p:blipFill>
        <p:spPr>
          <a:xfrm>
            <a:off x="2819400" y="5915890"/>
            <a:ext cx="3974937" cy="371888"/>
          </a:xfrm>
          <a:prstGeom prst="rect">
            <a:avLst/>
          </a:prstGeom>
        </p:spPr>
      </p:pic>
      <p:sp>
        <p:nvSpPr>
          <p:cNvPr id="9" name="Title 1"/>
          <p:cNvSpPr txBox="1">
            <a:spLocks/>
          </p:cNvSpPr>
          <p:nvPr/>
        </p:nvSpPr>
        <p:spPr>
          <a:xfrm>
            <a:off x="0" y="38100"/>
            <a:ext cx="8915400" cy="114300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vert="horz" lIns="91440" tIns="45720" rIns="91440" bIns="45720" rtlCol="0" anchor="ctr">
            <a:normAutofit/>
          </a:bodyPr>
          <a:lstStyle>
            <a:lvl1pPr algn="ctr"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en-US" sz="3200" b="1" dirty="0">
                <a:solidFill>
                  <a:prstClr val="white"/>
                </a:solidFill>
              </a:rPr>
              <a:t>Part 1: General Information </a:t>
            </a:r>
            <a:endParaRPr lang="en-US" dirty="0"/>
          </a:p>
        </p:txBody>
      </p:sp>
      <p:graphicFrame>
        <p:nvGraphicFramePr>
          <p:cNvPr id="10" name="مخطط 4"/>
          <p:cNvGraphicFramePr/>
          <p:nvPr>
            <p:extLst>
              <p:ext uri="{D42A27DB-BD31-4B8C-83A1-F6EECF244321}">
                <p14:modId xmlns:p14="http://schemas.microsoft.com/office/powerpoint/2010/main" val="3241025921"/>
              </p:ext>
            </p:extLst>
          </p:nvPr>
        </p:nvGraphicFramePr>
        <p:xfrm>
          <a:off x="1338262" y="1934368"/>
          <a:ext cx="6238875" cy="3857625"/>
        </p:xfrm>
        <a:graphic>
          <a:graphicData uri="http://schemas.openxmlformats.org/drawingml/2006/chart">
            <c:chart xmlns:c="http://schemas.openxmlformats.org/drawingml/2006/chart" xmlns:r="http://schemas.openxmlformats.org/officeDocument/2006/relationships" r:id="rId4"/>
          </a:graphicData>
        </a:graphic>
      </p:graphicFrame>
      <p:sp>
        <p:nvSpPr>
          <p:cNvPr id="11" name="مربع نص 5"/>
          <p:cNvSpPr txBox="1"/>
          <p:nvPr/>
        </p:nvSpPr>
        <p:spPr>
          <a:xfrm>
            <a:off x="2590800" y="1384127"/>
            <a:ext cx="3304751" cy="369332"/>
          </a:xfrm>
          <a:prstGeom prst="rect">
            <a:avLst/>
          </a:prstGeom>
          <a:noFill/>
        </p:spPr>
        <p:txBody>
          <a:bodyPr wrap="none" rtlCol="0">
            <a:spAutoFit/>
          </a:bodyPr>
          <a:lstStyle/>
          <a:p>
            <a:r>
              <a:rPr lang="en-US" u="sng" dirty="0" smtClean="0"/>
              <a:t>Research Interests of participants</a:t>
            </a:r>
            <a:endParaRPr lang="en-US" u="sng" dirty="0"/>
          </a:p>
        </p:txBody>
      </p:sp>
    </p:spTree>
    <p:extLst>
      <p:ext uri="{BB962C8B-B14F-4D97-AF65-F5344CB8AC3E}">
        <p14:creationId xmlns:p14="http://schemas.microsoft.com/office/powerpoint/2010/main" val="333434708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76200" y="274638"/>
            <a:ext cx="8915400" cy="1143000"/>
          </a:xfrm>
        </p:spPr>
        <p:style>
          <a:lnRef idx="2">
            <a:schemeClr val="accent6">
              <a:shade val="50000"/>
            </a:schemeClr>
          </a:lnRef>
          <a:fillRef idx="1">
            <a:schemeClr val="accent6"/>
          </a:fillRef>
          <a:effectRef idx="0">
            <a:schemeClr val="accent6"/>
          </a:effectRef>
          <a:fontRef idx="minor">
            <a:schemeClr val="lt1"/>
          </a:fontRef>
        </p:style>
        <p:txBody>
          <a:bodyPr>
            <a:normAutofit/>
          </a:bodyPr>
          <a:lstStyle/>
          <a:p>
            <a:r>
              <a:rPr lang="en-US" sz="3200" b="1" dirty="0">
                <a:solidFill>
                  <a:prstClr val="white"/>
                </a:solidFill>
              </a:rPr>
              <a:t>Part B: Actual Cooperation</a:t>
            </a:r>
          </a:p>
        </p:txBody>
      </p:sp>
      <p:sp>
        <p:nvSpPr>
          <p:cNvPr id="2" name="Content Placeholder 1"/>
          <p:cNvSpPr>
            <a:spLocks noGrp="1"/>
          </p:cNvSpPr>
          <p:nvPr>
            <p:ph idx="1"/>
          </p:nvPr>
        </p:nvSpPr>
        <p:spPr/>
        <p:txBody>
          <a:bodyPr>
            <a:normAutofit/>
          </a:bodyPr>
          <a:lstStyle/>
          <a:p>
            <a:pPr marL="0" indent="0">
              <a:buNone/>
            </a:pPr>
            <a:endParaRPr lang="en-US" sz="2000" dirty="0" smtClean="0"/>
          </a:p>
          <a:p>
            <a:pPr marL="0" indent="0">
              <a:buNone/>
            </a:pPr>
            <a:endParaRPr lang="en-US" sz="2000" dirty="0"/>
          </a:p>
        </p:txBody>
      </p:sp>
      <p:pic>
        <p:nvPicPr>
          <p:cNvPr id="8" name="Picture 7"/>
          <p:cNvPicPr>
            <a:picLocks noChangeAspect="1"/>
          </p:cNvPicPr>
          <p:nvPr/>
        </p:nvPicPr>
        <p:blipFill>
          <a:blip r:embed="rId2"/>
          <a:stretch>
            <a:fillRect/>
          </a:stretch>
        </p:blipFill>
        <p:spPr>
          <a:xfrm>
            <a:off x="2934385" y="6207125"/>
            <a:ext cx="3969222" cy="370612"/>
          </a:xfrm>
          <a:prstGeom prst="rect">
            <a:avLst/>
          </a:prstGeom>
        </p:spPr>
      </p:pic>
      <p:sp>
        <p:nvSpPr>
          <p:cNvPr id="10" name="عنوان 1"/>
          <p:cNvSpPr txBox="1">
            <a:spLocks/>
          </p:cNvSpPr>
          <p:nvPr/>
        </p:nvSpPr>
        <p:spPr>
          <a:xfrm>
            <a:off x="976184" y="3395384"/>
            <a:ext cx="749808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n-US" dirty="0"/>
          </a:p>
        </p:txBody>
      </p:sp>
      <p:sp>
        <p:nvSpPr>
          <p:cNvPr id="11" name="مربع نص 6"/>
          <p:cNvSpPr txBox="1"/>
          <p:nvPr/>
        </p:nvSpPr>
        <p:spPr>
          <a:xfrm>
            <a:off x="3733800" y="1447800"/>
            <a:ext cx="2370392" cy="369332"/>
          </a:xfrm>
          <a:prstGeom prst="rect">
            <a:avLst/>
          </a:prstGeom>
          <a:noFill/>
        </p:spPr>
        <p:txBody>
          <a:bodyPr wrap="none" rtlCol="0">
            <a:spAutoFit/>
          </a:bodyPr>
          <a:lstStyle/>
          <a:p>
            <a:r>
              <a:rPr lang="en-US" u="sng" dirty="0" smtClean="0"/>
              <a:t>Joint projects initiation </a:t>
            </a:r>
            <a:endParaRPr lang="en-US" u="sng" dirty="0"/>
          </a:p>
        </p:txBody>
      </p:sp>
      <p:graphicFrame>
        <p:nvGraphicFramePr>
          <p:cNvPr id="12" name="Chart 2"/>
          <p:cNvGraphicFramePr/>
          <p:nvPr/>
        </p:nvGraphicFramePr>
        <p:xfrm>
          <a:off x="2362200" y="2133600"/>
          <a:ext cx="5172075" cy="3119438"/>
        </p:xfrm>
        <a:graphic>
          <a:graphicData uri="http://schemas.openxmlformats.org/drawingml/2006/chart">
            <c:chart xmlns:c="http://schemas.openxmlformats.org/drawingml/2006/chart" xmlns:r="http://schemas.openxmlformats.org/officeDocument/2006/relationships" r:id="rId3"/>
          </a:graphicData>
        </a:graphic>
      </p:graphicFrame>
      <p:sp>
        <p:nvSpPr>
          <p:cNvPr id="13" name="مربع نص 5"/>
          <p:cNvSpPr txBox="1"/>
          <p:nvPr/>
        </p:nvSpPr>
        <p:spPr>
          <a:xfrm>
            <a:off x="2667000" y="5334000"/>
            <a:ext cx="5029200" cy="646331"/>
          </a:xfrm>
          <a:prstGeom prst="rect">
            <a:avLst/>
          </a:prstGeom>
          <a:noFill/>
        </p:spPr>
        <p:txBody>
          <a:bodyPr wrap="square" rtlCol="0">
            <a:spAutoFit/>
          </a:bodyPr>
          <a:lstStyle/>
          <a:p>
            <a:r>
              <a:rPr lang="en-US" dirty="0" smtClean="0"/>
              <a:t>Results indicate that 81% of joint projects are initiated by the researcher not by the industry</a:t>
            </a:r>
            <a:endParaRPr lang="en-US" dirty="0"/>
          </a:p>
        </p:txBody>
      </p:sp>
    </p:spTree>
    <p:extLst>
      <p:ext uri="{BB962C8B-B14F-4D97-AF65-F5344CB8AC3E}">
        <p14:creationId xmlns:p14="http://schemas.microsoft.com/office/powerpoint/2010/main" val="3786062454"/>
      </p:ext>
    </p:extLst>
  </p:cSld>
  <p:clrMapOvr>
    <a:masterClrMapping/>
  </p:clrMapOvr>
  <p:timing>
    <p:tnLst>
      <p:par>
        <p:cTn id="1" dur="indefinite" restart="never" nodeType="tmRoot"/>
      </p:par>
    </p:tnLst>
  </p:timing>
</p:sld>
</file>

<file path=ppt/theme/_rels/themeOverride1.xml.rels><?xml version="1.0" encoding="UTF-8" standalone="yes"?>
<Relationships xmlns="http://schemas.openxmlformats.org/package/2006/relationships"><Relationship Id="rId1" Type="http://schemas.openxmlformats.org/officeDocument/2006/relationships/image" Target="../media/image7.jpeg"/></Relationships>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انقلاب">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انقلاب">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انقلاب">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B1FA07D9A09A440A060260FBACD8473" ma:contentTypeVersion="0" ma:contentTypeDescription="Create a new document." ma:contentTypeScope="" ma:versionID="12eb84ac397744c146ed2774a514a5c2">
  <xsd:schema xmlns:xsd="http://www.w3.org/2001/XMLSchema" xmlns:xs="http://www.w3.org/2001/XMLSchema" xmlns:p="http://schemas.microsoft.com/office/2006/metadata/properties" targetNamespace="http://schemas.microsoft.com/office/2006/metadata/properties" ma:root="true" ma:fieldsID="1b05d82d297216baf5b26c55225140df">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06B695AE-3C1D-4158-B3A9-14204717FED2}"/>
</file>

<file path=customXml/itemProps2.xml><?xml version="1.0" encoding="utf-8"?>
<ds:datastoreItem xmlns:ds="http://schemas.openxmlformats.org/officeDocument/2006/customXml" ds:itemID="{34466246-F146-4F1D-A9CF-C7FF617AE396}"/>
</file>

<file path=customXml/itemProps3.xml><?xml version="1.0" encoding="utf-8"?>
<ds:datastoreItem xmlns:ds="http://schemas.openxmlformats.org/officeDocument/2006/customXml" ds:itemID="{DC18B8C0-DE6A-4250-8BC4-E4100B519A62}"/>
</file>

<file path=docProps/app.xml><?xml version="1.0" encoding="utf-8"?>
<Properties xmlns="http://schemas.openxmlformats.org/officeDocument/2006/extended-properties" xmlns:vt="http://schemas.openxmlformats.org/officeDocument/2006/docPropsVTypes">
  <Template/>
  <TotalTime>984</TotalTime>
  <Words>896</Words>
  <Application>Microsoft Office PowerPoint</Application>
  <PresentationFormat>On-screen Show (4:3)</PresentationFormat>
  <Paragraphs>108</Paragraphs>
  <Slides>22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22</vt:i4>
      </vt:variant>
    </vt:vector>
  </HeadingPairs>
  <TitlesOfParts>
    <vt:vector size="26" baseType="lpstr">
      <vt:lpstr>Arial</vt:lpstr>
      <vt:lpstr>Calibri</vt:lpstr>
      <vt:lpstr>Wingdings</vt:lpstr>
      <vt:lpstr>Office Theme</vt:lpstr>
      <vt:lpstr>Local JO Partners meeting 21-22/4/2016 </vt:lpstr>
      <vt:lpstr>      Academics Survey Analysis  Prof. Fahmi Abu Al Rub</vt:lpstr>
      <vt:lpstr>Methodology</vt:lpstr>
      <vt:lpstr>Methodology</vt:lpstr>
      <vt:lpstr>PowerPoint Presentation</vt:lpstr>
      <vt:lpstr>PowerPoint Presentation</vt:lpstr>
      <vt:lpstr>PowerPoint Presentation</vt:lpstr>
      <vt:lpstr>PowerPoint Presentation</vt:lpstr>
      <vt:lpstr>Part B: Actual Cooperation</vt:lpstr>
      <vt:lpstr>PowerPoint Presentation</vt:lpstr>
      <vt:lpstr>PowerPoint Presentation</vt:lpstr>
      <vt:lpstr>Part B: Actual Cooperation</vt:lpstr>
      <vt:lpstr>PowerPoint Presentation</vt:lpstr>
      <vt:lpstr>Top 5 reasons why researchers get involved in joint projects with the industry </vt:lpstr>
      <vt:lpstr>PowerPoint Presentation</vt:lpstr>
      <vt:lpstr>What is preventing faculty from undertaking industrial projects?</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WP7: Management and operational structures Leading Organization: JUST Estimated End Date</dc:title>
  <dc:creator>USER</dc:creator>
  <cp:lastModifiedBy>Fahmi Abu Al-Rub</cp:lastModifiedBy>
  <cp:revision>100</cp:revision>
  <dcterms:created xsi:type="dcterms:W3CDTF">2006-08-16T00:00:00Z</dcterms:created>
  <dcterms:modified xsi:type="dcterms:W3CDTF">2016-10-22T18:39:27Z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0x010100EB1FA07D9A09A440A060260FBACD8473</vt:lpwstr>
  </property>
</Properties>
</file>